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941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703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7378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509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005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9019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929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39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50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349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769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38CBE-C2E7-438A-AA03-4F670CF726CC}" type="datetimeFigureOut">
              <a:rPr lang="uk-UA" smtClean="0"/>
              <a:t>28.11.2019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A3F89-45D5-4770-BFF5-9D054670286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490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1660475" y="944716"/>
            <a:ext cx="7704490" cy="1382238"/>
            <a:chOff x="1017" y="1775"/>
            <a:chExt cx="4577" cy="667"/>
          </a:xfrm>
        </p:grpSpPr>
        <p:sp>
          <p:nvSpPr>
            <p:cNvPr id="8" name="AutoShape 10"/>
            <p:cNvSpPr>
              <a:spLocks noChangeArrowheads="1"/>
            </p:cNvSpPr>
            <p:nvPr/>
          </p:nvSpPr>
          <p:spPr bwMode="gray">
            <a:xfrm>
              <a:off x="1298" y="1775"/>
              <a:ext cx="4296" cy="66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AutoShape 11"/>
            <p:cNvSpPr>
              <a:spLocks noChangeArrowheads="1"/>
            </p:cNvSpPr>
            <p:nvPr/>
          </p:nvSpPr>
          <p:spPr bwMode="gray">
            <a:xfrm>
              <a:off x="1017" y="1873"/>
              <a:ext cx="432" cy="383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13"/>
            <p:cNvSpPr txBox="1">
              <a:spLocks noChangeArrowheads="1"/>
            </p:cNvSpPr>
            <p:nvPr/>
          </p:nvSpPr>
          <p:spPr bwMode="gray">
            <a:xfrm>
              <a:off x="1143" y="1941"/>
              <a:ext cx="201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12" name="Group 32"/>
          <p:cNvGrpSpPr>
            <a:grpSpLocks/>
          </p:cNvGrpSpPr>
          <p:nvPr/>
        </p:nvGrpSpPr>
        <p:grpSpPr bwMode="auto">
          <a:xfrm>
            <a:off x="1640404" y="2521787"/>
            <a:ext cx="7699646" cy="1677354"/>
            <a:chOff x="1296" y="2304"/>
            <a:chExt cx="4472" cy="899"/>
          </a:xfrm>
        </p:grpSpPr>
        <p:sp>
          <p:nvSpPr>
            <p:cNvPr id="13" name="AutoShape 15"/>
            <p:cNvSpPr>
              <a:spLocks noChangeArrowheads="1"/>
            </p:cNvSpPr>
            <p:nvPr/>
          </p:nvSpPr>
          <p:spPr bwMode="gray">
            <a:xfrm>
              <a:off x="1536" y="2379"/>
              <a:ext cx="4232" cy="82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AutoShape 16"/>
            <p:cNvSpPr>
              <a:spLocks noChangeArrowheads="1"/>
            </p:cNvSpPr>
            <p:nvPr/>
          </p:nvSpPr>
          <p:spPr bwMode="gray">
            <a:xfrm>
              <a:off x="1296" y="230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gray">
            <a:xfrm>
              <a:off x="1726" y="2401"/>
              <a:ext cx="2160" cy="2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18"/>
            <p:cNvSpPr txBox="1">
              <a:spLocks noChangeArrowheads="1"/>
            </p:cNvSpPr>
            <p:nvPr/>
          </p:nvSpPr>
          <p:spPr bwMode="gray">
            <a:xfrm>
              <a:off x="1427" y="2387"/>
              <a:ext cx="197" cy="2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17" name="Group 33"/>
          <p:cNvGrpSpPr>
            <a:grpSpLocks/>
          </p:cNvGrpSpPr>
          <p:nvPr/>
        </p:nvGrpSpPr>
        <p:grpSpPr bwMode="auto">
          <a:xfrm>
            <a:off x="1704237" y="4341647"/>
            <a:ext cx="7729561" cy="858431"/>
            <a:chOff x="1296" y="2832"/>
            <a:chExt cx="4675" cy="506"/>
          </a:xfrm>
        </p:grpSpPr>
        <p:sp>
          <p:nvSpPr>
            <p:cNvPr id="18" name="AutoShape 20"/>
            <p:cNvSpPr>
              <a:spLocks noChangeArrowheads="1"/>
            </p:cNvSpPr>
            <p:nvPr/>
          </p:nvSpPr>
          <p:spPr bwMode="gray">
            <a:xfrm>
              <a:off x="1534" y="2845"/>
              <a:ext cx="4351" cy="49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AutoShape 21"/>
            <p:cNvSpPr>
              <a:spLocks noChangeArrowheads="1"/>
            </p:cNvSpPr>
            <p:nvPr/>
          </p:nvSpPr>
          <p:spPr bwMode="gray">
            <a:xfrm>
              <a:off x="1296" y="2832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 Box 22"/>
            <p:cNvSpPr txBox="1">
              <a:spLocks noChangeArrowheads="1"/>
            </p:cNvSpPr>
            <p:nvPr/>
          </p:nvSpPr>
          <p:spPr bwMode="gray">
            <a:xfrm>
              <a:off x="3811" y="2913"/>
              <a:ext cx="2160" cy="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b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endPara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 Box 23"/>
            <p:cNvSpPr txBox="1">
              <a:spLocks noChangeArrowheads="1"/>
            </p:cNvSpPr>
            <p:nvPr/>
          </p:nvSpPr>
          <p:spPr bwMode="gray">
            <a:xfrm>
              <a:off x="1408" y="2915"/>
              <a:ext cx="205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22" name="Group 34"/>
          <p:cNvGrpSpPr>
            <a:grpSpLocks/>
          </p:cNvGrpSpPr>
          <p:nvPr/>
        </p:nvGrpSpPr>
        <p:grpSpPr bwMode="auto">
          <a:xfrm>
            <a:off x="1704237" y="5566242"/>
            <a:ext cx="7711261" cy="933144"/>
            <a:chOff x="1292" y="3441"/>
            <a:chExt cx="4397" cy="528"/>
          </a:xfrm>
        </p:grpSpPr>
        <p:sp>
          <p:nvSpPr>
            <p:cNvPr id="23" name="AutoShape 26"/>
            <p:cNvSpPr>
              <a:spLocks noChangeArrowheads="1"/>
            </p:cNvSpPr>
            <p:nvPr/>
          </p:nvSpPr>
          <p:spPr bwMode="gray">
            <a:xfrm>
              <a:off x="1537" y="3441"/>
              <a:ext cx="4152" cy="52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366FF">
                    <a:gamma/>
                    <a:tint val="21176"/>
                    <a:invGamma/>
                  </a:srgbClr>
                </a:gs>
                <a:gs pos="100000">
                  <a:srgbClr val="3366FF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AutoShape 27"/>
            <p:cNvSpPr>
              <a:spLocks noChangeArrowheads="1"/>
            </p:cNvSpPr>
            <p:nvPr/>
          </p:nvSpPr>
          <p:spPr bwMode="gray">
            <a:xfrm>
              <a:off x="1292" y="3454"/>
              <a:ext cx="432" cy="405"/>
            </a:xfrm>
            <a:prstGeom prst="diamond">
              <a:avLst/>
            </a:prstGeom>
            <a:gradFill rotWithShape="1">
              <a:gsLst>
                <a:gs pos="0">
                  <a:srgbClr val="3366FF">
                    <a:gamma/>
                    <a:shade val="46275"/>
                    <a:invGamma/>
                  </a:srgbClr>
                </a:gs>
                <a:gs pos="100000">
                  <a:srgbClr val="3366FF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 Box 28"/>
            <p:cNvSpPr txBox="1">
              <a:spLocks noChangeArrowheads="1"/>
            </p:cNvSpPr>
            <p:nvPr/>
          </p:nvSpPr>
          <p:spPr bwMode="gray">
            <a:xfrm>
              <a:off x="1680" y="3470"/>
              <a:ext cx="4009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US" b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endPara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 Box 29"/>
            <p:cNvSpPr txBox="1">
              <a:spLocks noChangeArrowheads="1"/>
            </p:cNvSpPr>
            <p:nvPr/>
          </p:nvSpPr>
          <p:spPr bwMode="gray">
            <a:xfrm>
              <a:off x="1428" y="3491"/>
              <a:ext cx="193" cy="2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sp>
        <p:nvSpPr>
          <p:cNvPr id="29" name="Скругленный прямоугольник 28"/>
          <p:cNvSpPr/>
          <p:nvPr/>
        </p:nvSpPr>
        <p:spPr>
          <a:xfrm>
            <a:off x="150273" y="1334025"/>
            <a:ext cx="1243048" cy="565966"/>
          </a:xfrm>
          <a:prstGeom prst="round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листопад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року</a:t>
            </a:r>
            <a:endParaRPr lang="uk-UA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88733" y="2706487"/>
            <a:ext cx="1450472" cy="7447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січень-травень 2020 року</a:t>
            </a:r>
            <a:endParaRPr lang="uk-UA" sz="14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95131" y="4423019"/>
            <a:ext cx="1515358" cy="681790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травень-липень 2020 року</a:t>
            </a:r>
            <a:endParaRPr lang="uk-UA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25329" y="5654517"/>
            <a:ext cx="1464305" cy="721844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липень-серпень 2020 року</a:t>
            </a:r>
            <a:endParaRPr lang="uk-UA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407697" y="45553"/>
            <a:ext cx="8921393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ОРІЄНТОВНИЙ ГРАФІК ЗАХОДІВ </a:t>
            </a:r>
            <a:endParaRPr lang="uk-UA" sz="2000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РОЗРОБКИ ПРОЄКТУ СТРАТЕГІЇ РОЗВИТКУ МІСТА КИЄВА ДО 2035 РОКУ </a:t>
            </a:r>
            <a:endParaRPr lang="uk-UA" sz="1400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499665" y="1108252"/>
            <a:ext cx="66573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Затвердження орієнтовний графік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заходів з розробки проєкту Стратегії-2035 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Погодження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напрямків діяльності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експертних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 Робочої групи з розробки </a:t>
            </a:r>
            <a:endParaRPr lang="uk-UA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uk-UA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проєкту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Стратегії-2035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Схвалення основні 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напрямки </a:t>
            </a:r>
            <a:r>
              <a:rPr lang="uk-UA" sz="1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смарт-спеціалізації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м. Києва 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0190389" y="1116511"/>
            <a:ext cx="1756611" cy="930319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TextBox 33"/>
          <p:cNvSpPr txBox="1"/>
          <p:nvPr/>
        </p:nvSpPr>
        <p:spPr>
          <a:xfrm>
            <a:off x="10237055" y="1142206"/>
            <a:ext cx="16031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 Керівного комітету</a:t>
            </a:r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0190389" y="2815245"/>
            <a:ext cx="1756611" cy="1020717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 аналізу</a:t>
            </a: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2024069" y="2618424"/>
            <a:ext cx="683111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tabLst>
                <a:tab pos="239395" algn="l"/>
              </a:tabLst>
            </a:pP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Аналіз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перегляд стратегічних документів розвитку м. Києва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36195">
              <a:tabLst>
                <a:tab pos="239395" algn="l"/>
                <a:tab pos="353060" algn="l"/>
              </a:tabLst>
            </a:pP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Збір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даних та проведення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СЕА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 тенденцій розвитку м. Києва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36195">
              <a:tabLst>
                <a:tab pos="239395" algn="l"/>
                <a:tab pos="353060" algn="l"/>
              </a:tabLst>
            </a:pP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Аналіз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стану розвитку територіального простору міста Києва 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36195">
              <a:tabLst>
                <a:tab pos="239395" algn="l"/>
                <a:tab pos="353060" algn="l"/>
              </a:tabLst>
            </a:pP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Дослідження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 (зовнішнього середовища) та оцінка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endParaRPr lang="uk-UA" sz="14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5.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Засідання </a:t>
            </a:r>
            <a:r>
              <a:rPr lang="uk-UA" sz="1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експертних груп для обговорення визначених пріоритетів </a:t>
            </a:r>
            <a:endParaRPr lang="uk-UA" sz="14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uk-UA" sz="1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смарт-спеціалізації </a:t>
            </a:r>
            <a:r>
              <a:rPr lang="uk-UA" sz="1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представники бізнесу, науки, влади, інституцій </a:t>
            </a:r>
            <a:endParaRPr lang="uk-UA" sz="14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uk-UA" sz="1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підтримки бізнесу </a:t>
            </a:r>
            <a:r>
              <a:rPr lang="uk-UA" sz="1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(процес підприємницького відкриття)</a:t>
            </a:r>
            <a:endParaRPr lang="uk-UA" sz="1400" b="1" dirty="0">
              <a:solidFill>
                <a:srgbClr val="FF0000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0237055" y="4331602"/>
            <a:ext cx="1756611" cy="1020717"/>
          </a:xfrm>
          <a:prstGeom prst="round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 робочої групи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24438" y="4404855"/>
            <a:ext cx="638376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Презентація та обговорення 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результатів СЕА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 Києва</a:t>
            </a:r>
            <a:endParaRPr lang="uk-UA" sz="14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Формулювання стратегічного бачення </a:t>
            </a:r>
            <a:endParaRPr lang="uk-UA" sz="14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3. Проведення 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SWOT – 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аналізу, в </a:t>
            </a:r>
            <a:r>
              <a:rPr lang="uk-UA" sz="1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т.ч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напрямів смарт-спеціалізації</a:t>
            </a:r>
            <a:endParaRPr lang="uk-UA" sz="1400" b="1" dirty="0">
              <a:solidFill>
                <a:srgbClr val="C00000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552895" y="5573435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Розробка 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SWOT-матриці</a:t>
            </a:r>
            <a:endParaRPr lang="uk-UA" sz="14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2. Проведення </a:t>
            </a:r>
            <a:r>
              <a:rPr lang="uk-UA" sz="1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аналізу порівняльних переваг, викликів та 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ризиків </a:t>
            </a:r>
            <a:r>
              <a:rPr lang="uk-UA" sz="1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 урахуванням 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смарт-спеціалізації</a:t>
            </a:r>
            <a:endParaRPr lang="uk-UA" sz="1400" b="1" dirty="0">
              <a:solidFill>
                <a:srgbClr val="C00000"/>
              </a:solidFill>
            </a:endParaRPr>
          </a:p>
          <a:p>
            <a:endParaRPr lang="uk-UA" sz="1400" b="1" dirty="0">
              <a:solidFill>
                <a:srgbClr val="C00000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0237055" y="5569424"/>
            <a:ext cx="1756611" cy="98436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елементів </a:t>
            </a:r>
            <a:r>
              <a:rPr lang="uk-UA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Стратегії-2035</a:t>
            </a:r>
            <a:endParaRPr lang="uk-UA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77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860129" y="175411"/>
            <a:ext cx="7843645" cy="899147"/>
            <a:chOff x="1296" y="1344"/>
            <a:chExt cx="4744" cy="530"/>
          </a:xfrm>
        </p:grpSpPr>
        <p:sp>
          <p:nvSpPr>
            <p:cNvPr id="3" name="AutoShape 5"/>
            <p:cNvSpPr>
              <a:spLocks noChangeArrowheads="1"/>
            </p:cNvSpPr>
            <p:nvPr/>
          </p:nvSpPr>
          <p:spPr bwMode="gray">
            <a:xfrm>
              <a:off x="1536" y="1419"/>
              <a:ext cx="4504" cy="45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AutoShape 4"/>
            <p:cNvSpPr>
              <a:spLocks noChangeArrowheads="1"/>
            </p:cNvSpPr>
            <p:nvPr/>
          </p:nvSpPr>
          <p:spPr bwMode="gray">
            <a:xfrm>
              <a:off x="1296" y="134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Text Box 6"/>
            <p:cNvSpPr txBox="1">
              <a:spLocks noChangeArrowheads="1"/>
            </p:cNvSpPr>
            <p:nvPr/>
          </p:nvSpPr>
          <p:spPr bwMode="gray">
            <a:xfrm>
              <a:off x="1752" y="1419"/>
              <a:ext cx="2127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endPara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gray">
            <a:xfrm>
              <a:off x="1393" y="1406"/>
              <a:ext cx="205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1860129" y="1265843"/>
            <a:ext cx="7844447" cy="930201"/>
            <a:chOff x="1296" y="1840"/>
            <a:chExt cx="4696" cy="452"/>
          </a:xfrm>
        </p:grpSpPr>
        <p:sp>
          <p:nvSpPr>
            <p:cNvPr id="8" name="AutoShape 10"/>
            <p:cNvSpPr>
              <a:spLocks noChangeArrowheads="1"/>
            </p:cNvSpPr>
            <p:nvPr/>
          </p:nvSpPr>
          <p:spPr bwMode="gray">
            <a:xfrm>
              <a:off x="1600" y="1915"/>
              <a:ext cx="4392" cy="37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AutoShape 11"/>
            <p:cNvSpPr>
              <a:spLocks noChangeArrowheads="1"/>
            </p:cNvSpPr>
            <p:nvPr/>
          </p:nvSpPr>
          <p:spPr bwMode="gray">
            <a:xfrm>
              <a:off x="1296" y="1840"/>
              <a:ext cx="432" cy="36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gray">
            <a:xfrm>
              <a:off x="1693" y="1912"/>
              <a:ext cx="3875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13"/>
            <p:cNvSpPr txBox="1">
              <a:spLocks noChangeArrowheads="1"/>
            </p:cNvSpPr>
            <p:nvPr/>
          </p:nvSpPr>
          <p:spPr bwMode="gray">
            <a:xfrm>
              <a:off x="1393" y="1886"/>
              <a:ext cx="205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</p:grpSp>
      <p:grpSp>
        <p:nvGrpSpPr>
          <p:cNvPr id="12" name="Group 32"/>
          <p:cNvGrpSpPr>
            <a:grpSpLocks/>
          </p:cNvGrpSpPr>
          <p:nvPr/>
        </p:nvGrpSpPr>
        <p:grpSpPr bwMode="auto">
          <a:xfrm>
            <a:off x="1913993" y="2310975"/>
            <a:ext cx="7790737" cy="770212"/>
            <a:chOff x="1296" y="2304"/>
            <a:chExt cx="4712" cy="454"/>
          </a:xfrm>
        </p:grpSpPr>
        <p:sp>
          <p:nvSpPr>
            <p:cNvPr id="13" name="AutoShape 15"/>
            <p:cNvSpPr>
              <a:spLocks noChangeArrowheads="1"/>
            </p:cNvSpPr>
            <p:nvPr/>
          </p:nvSpPr>
          <p:spPr bwMode="gray">
            <a:xfrm>
              <a:off x="1526" y="2348"/>
              <a:ext cx="4482" cy="41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AutoShape 16"/>
            <p:cNvSpPr>
              <a:spLocks noChangeArrowheads="1"/>
            </p:cNvSpPr>
            <p:nvPr/>
          </p:nvSpPr>
          <p:spPr bwMode="gray">
            <a:xfrm>
              <a:off x="1296" y="230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gray">
            <a:xfrm>
              <a:off x="1695" y="2440"/>
              <a:ext cx="4313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Презентація </a:t>
              </a:r>
              <a:r>
                <a:rPr lang="uk-UA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обговорення </a:t>
              </a:r>
              <a:r>
                <a:rPr lang="uk-UA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проєкту</a:t>
              </a:r>
              <a:r>
                <a:rPr lang="uk-UA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Стратегії-2035 </a:t>
              </a:r>
              <a:endPara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uk-UA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18"/>
            <p:cNvSpPr txBox="1">
              <a:spLocks noChangeArrowheads="1"/>
            </p:cNvSpPr>
            <p:nvPr/>
          </p:nvSpPr>
          <p:spPr bwMode="gray">
            <a:xfrm>
              <a:off x="1393" y="2366"/>
              <a:ext cx="205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Group 33"/>
          <p:cNvGrpSpPr>
            <a:grpSpLocks/>
          </p:cNvGrpSpPr>
          <p:nvPr/>
        </p:nvGrpSpPr>
        <p:grpSpPr bwMode="auto">
          <a:xfrm>
            <a:off x="1902885" y="3302501"/>
            <a:ext cx="7858525" cy="844859"/>
            <a:chOff x="1296" y="2832"/>
            <a:chExt cx="4753" cy="498"/>
          </a:xfrm>
        </p:grpSpPr>
        <p:sp>
          <p:nvSpPr>
            <p:cNvPr id="18" name="AutoShape 20"/>
            <p:cNvSpPr>
              <a:spLocks noChangeArrowheads="1"/>
            </p:cNvSpPr>
            <p:nvPr/>
          </p:nvSpPr>
          <p:spPr bwMode="gray">
            <a:xfrm>
              <a:off x="1549" y="2879"/>
              <a:ext cx="4500" cy="36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AutoShape 21"/>
            <p:cNvSpPr>
              <a:spLocks noChangeArrowheads="1"/>
            </p:cNvSpPr>
            <p:nvPr/>
          </p:nvSpPr>
          <p:spPr bwMode="gray">
            <a:xfrm>
              <a:off x="1296" y="2832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 Box 22"/>
            <p:cNvSpPr txBox="1">
              <a:spLocks noChangeArrowheads="1"/>
            </p:cNvSpPr>
            <p:nvPr/>
          </p:nvSpPr>
          <p:spPr bwMode="gray">
            <a:xfrm>
              <a:off x="1730" y="2895"/>
              <a:ext cx="3698" cy="4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Доопрацювання тексту </a:t>
              </a:r>
              <a:r>
                <a:rPr lang="uk-UA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проєкту</a:t>
              </a:r>
              <a:r>
                <a:rPr lang="uk-UA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Стратегії-2035 з урахуванням </a:t>
              </a:r>
              <a:r>
                <a:rPr lang="uk-UA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внесених</a:t>
              </a:r>
            </a:p>
            <a:p>
              <a:r>
                <a:rPr lang="uk-UA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пропозицій </a:t>
              </a:r>
              <a:r>
                <a:rPr lang="uk-UA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зауважень</a:t>
              </a:r>
            </a:p>
            <a:p>
              <a:endPara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 Box 23"/>
            <p:cNvSpPr txBox="1">
              <a:spLocks noChangeArrowheads="1"/>
            </p:cNvSpPr>
            <p:nvPr/>
          </p:nvSpPr>
          <p:spPr bwMode="gray">
            <a:xfrm>
              <a:off x="1393" y="2894"/>
              <a:ext cx="205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</p:grpSp>
      <p:grpSp>
        <p:nvGrpSpPr>
          <p:cNvPr id="22" name="Group 34"/>
          <p:cNvGrpSpPr>
            <a:grpSpLocks/>
          </p:cNvGrpSpPr>
          <p:nvPr/>
        </p:nvGrpSpPr>
        <p:grpSpPr bwMode="auto">
          <a:xfrm>
            <a:off x="1833536" y="4452700"/>
            <a:ext cx="8662069" cy="970401"/>
            <a:chOff x="1296" y="3360"/>
            <a:chExt cx="5239" cy="572"/>
          </a:xfrm>
        </p:grpSpPr>
        <p:sp>
          <p:nvSpPr>
            <p:cNvPr id="23" name="AutoShape 26"/>
            <p:cNvSpPr>
              <a:spLocks noChangeArrowheads="1"/>
            </p:cNvSpPr>
            <p:nvPr/>
          </p:nvSpPr>
          <p:spPr bwMode="gray">
            <a:xfrm>
              <a:off x="1578" y="3361"/>
              <a:ext cx="4513" cy="571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366FF">
                    <a:gamma/>
                    <a:tint val="21176"/>
                    <a:invGamma/>
                  </a:srgbClr>
                </a:gs>
                <a:gs pos="100000">
                  <a:srgbClr val="3366FF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AutoShape 27"/>
            <p:cNvSpPr>
              <a:spLocks noChangeArrowheads="1"/>
            </p:cNvSpPr>
            <p:nvPr/>
          </p:nvSpPr>
          <p:spPr bwMode="gray">
            <a:xfrm>
              <a:off x="1296" y="3360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3366FF">
                    <a:gamma/>
                    <a:shade val="46275"/>
                    <a:invGamma/>
                  </a:srgbClr>
                </a:gs>
                <a:gs pos="100000">
                  <a:srgbClr val="3366FF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 Box 28"/>
            <p:cNvSpPr txBox="1">
              <a:spLocks noChangeArrowheads="1"/>
            </p:cNvSpPr>
            <p:nvPr/>
          </p:nvSpPr>
          <p:spPr bwMode="gray">
            <a:xfrm>
              <a:off x="1725" y="3433"/>
              <a:ext cx="481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endPara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 Box 29"/>
            <p:cNvSpPr txBox="1">
              <a:spLocks noChangeArrowheads="1"/>
            </p:cNvSpPr>
            <p:nvPr/>
          </p:nvSpPr>
          <p:spPr bwMode="gray">
            <a:xfrm>
              <a:off x="1393" y="3422"/>
              <a:ext cx="205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" name="Group 31"/>
          <p:cNvGrpSpPr>
            <a:grpSpLocks/>
          </p:cNvGrpSpPr>
          <p:nvPr/>
        </p:nvGrpSpPr>
        <p:grpSpPr bwMode="auto">
          <a:xfrm>
            <a:off x="1833536" y="5735011"/>
            <a:ext cx="7927216" cy="1269823"/>
            <a:chOff x="1296" y="1824"/>
            <a:chExt cx="4609" cy="705"/>
          </a:xfrm>
        </p:grpSpPr>
        <p:sp>
          <p:nvSpPr>
            <p:cNvPr id="28" name="AutoShape 10"/>
            <p:cNvSpPr>
              <a:spLocks noChangeArrowheads="1"/>
            </p:cNvSpPr>
            <p:nvPr/>
          </p:nvSpPr>
          <p:spPr bwMode="gray">
            <a:xfrm>
              <a:off x="1535" y="1877"/>
              <a:ext cx="4370" cy="421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AutoShape 11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 Box 12"/>
            <p:cNvSpPr txBox="1">
              <a:spLocks noChangeArrowheads="1"/>
            </p:cNvSpPr>
            <p:nvPr/>
          </p:nvSpPr>
          <p:spPr bwMode="gray">
            <a:xfrm>
              <a:off x="1758" y="1880"/>
              <a:ext cx="3916" cy="6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uk-UA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Підготовка </a:t>
              </a:r>
              <a:r>
                <a:rPr lang="uk-UA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проєкту</a:t>
              </a:r>
              <a:r>
                <a:rPr lang="uk-UA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Стратегії-2035 до розгляду на засіданнях постійних комісій </a:t>
              </a:r>
              <a:endPara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uk-UA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Київської </a:t>
              </a:r>
              <a:r>
                <a:rPr lang="uk-UA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міської ради та подання на розгляд і затвердження Київській міській раді</a:t>
              </a:r>
            </a:p>
            <a:p>
              <a:endPara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en-US" sz="1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to add Title</a:t>
              </a:r>
            </a:p>
          </p:txBody>
        </p:sp>
        <p:sp>
          <p:nvSpPr>
            <p:cNvPr id="31" name="Text Box 13"/>
            <p:cNvSpPr txBox="1">
              <a:spLocks noChangeArrowheads="1"/>
            </p:cNvSpPr>
            <p:nvPr/>
          </p:nvSpPr>
          <p:spPr bwMode="gray">
            <a:xfrm>
              <a:off x="1367" y="1889"/>
              <a:ext cx="286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Скругленный прямоугольник 31"/>
          <p:cNvSpPr/>
          <p:nvPr/>
        </p:nvSpPr>
        <p:spPr>
          <a:xfrm>
            <a:off x="168848" y="262605"/>
            <a:ext cx="1507884" cy="7312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вересень-жовтень 2020 року</a:t>
            </a:r>
            <a:endParaRPr lang="uk-UA" sz="14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61928" y="1439678"/>
            <a:ext cx="1514804" cy="7218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листопад 2020 -січень 2021 року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48941" y="2404051"/>
            <a:ext cx="1527792" cy="57981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лютий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2021 року</a:t>
            </a:r>
            <a:endParaRPr lang="uk-UA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84555" y="3332147"/>
            <a:ext cx="1434041" cy="699851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лютий-березень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 року</a:t>
            </a:r>
            <a:endParaRPr lang="uk-UA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184555" y="4477858"/>
            <a:ext cx="1434041" cy="707732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лютий -вересень 2021 року</a:t>
            </a:r>
            <a:endParaRPr lang="uk-UA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64527" y="5829109"/>
            <a:ext cx="1496620" cy="552142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жовтень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 року </a:t>
            </a:r>
            <a:endParaRPr lang="uk-UA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0297664" y="90353"/>
            <a:ext cx="1756611" cy="98436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 робочої групи</a:t>
            </a:r>
            <a:endParaRPr lang="uk-UA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638135" y="318308"/>
            <a:ext cx="675429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Презентація</a:t>
            </a:r>
            <a:r>
              <a:rPr lang="uk-UA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SWOT-матриці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порівняльних переваг, викликів та ризиків 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Підготовка </a:t>
            </a:r>
            <a:r>
              <a:rPr lang="uk-UA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проєкту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структури </a:t>
            </a:r>
            <a:r>
              <a:rPr lang="uk-UA" sz="1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 напрямів, цілей та 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завдань </a:t>
            </a:r>
          </a:p>
          <a:p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Стратегії-2035, зокрема визначених 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засадах смарт-спеціалізації</a:t>
            </a:r>
            <a:endParaRPr lang="uk-UA" sz="1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0297664" y="1241034"/>
            <a:ext cx="1756611" cy="98436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Детальний опис </a:t>
            </a:r>
            <a:r>
              <a:rPr lang="uk-UA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Стратегії-2035</a:t>
            </a:r>
            <a:endParaRPr lang="uk-UA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739980" y="1510274"/>
            <a:ext cx="66242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Детальний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 </a:t>
            </a:r>
            <a:r>
              <a:rPr lang="uk-UA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проєкту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Стратегії-2035 (аналіз ресурсного забезпечення   </a:t>
            </a:r>
          </a:p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 </a:t>
            </a:r>
            <a:r>
              <a:rPr lang="uk-UA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проєкту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Стратегії-2035, розробка тексту </a:t>
            </a:r>
            <a:r>
              <a:rPr lang="uk-UA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проєкту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Стратегії-2035) 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0323094" y="2331379"/>
            <a:ext cx="1731181" cy="98850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Спільне засідання Керівного комітету та робочої групи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0297664" y="3389734"/>
            <a:ext cx="1731181" cy="988504"/>
          </a:xfrm>
          <a:prstGeom prst="roundRect">
            <a:avLst/>
          </a:prstGeom>
          <a:solidFill>
            <a:srgbClr val="7030A0"/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Доопрацювання тексту </a:t>
            </a:r>
            <a:r>
              <a:rPr lang="uk-UA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Стратегії-2035 </a:t>
            </a:r>
            <a:endParaRPr lang="en-US" sz="15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10323094" y="4484220"/>
            <a:ext cx="1731181" cy="98850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</a:t>
            </a:r>
            <a:r>
              <a:rPr lang="uk-UA" sz="12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СЕО </a:t>
            </a:r>
            <a:r>
              <a:rPr lang="uk-UA" sz="12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endParaRPr lang="en-US" sz="12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2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 обговорення </a:t>
            </a:r>
            <a:r>
              <a:rPr lang="uk-UA" sz="12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12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2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2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Стратегії-2035</a:t>
            </a:r>
            <a:endParaRPr lang="uk-UA" sz="125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0310378" y="5610928"/>
            <a:ext cx="1731181" cy="98850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 на сесії Київської міської ради </a:t>
            </a:r>
            <a:r>
              <a:rPr lang="uk-UA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Стратегії-2035</a:t>
            </a:r>
            <a:endParaRPr lang="uk-UA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638135" y="4469260"/>
            <a:ext cx="71232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319405" algn="l"/>
              </a:tabLst>
            </a:pP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Визначення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виконавця СЕО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319405" algn="l"/>
              </a:tabLst>
            </a:pP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СЕО (визначення обсягу СЕО, складання заяви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</a:t>
            </a:r>
            <a:r>
              <a:rPr lang="en-US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обсягу СЕО, складання звіту про СЕО)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3. Проведення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громадського обговорення СЕО та </a:t>
            </a:r>
            <a:r>
              <a:rPr lang="uk-UA" sz="1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проєкту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Стратегії-2035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109506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298</Words>
  <Application>Microsoft Office PowerPoint</Application>
  <PresentationFormat>Широкоэкранный</PresentationFormat>
  <Paragraphs>75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Шлапацька Оксана Романівна</dc:creator>
  <cp:lastModifiedBy>Шлапацька Оксана Романівна</cp:lastModifiedBy>
  <cp:revision>35</cp:revision>
  <dcterms:created xsi:type="dcterms:W3CDTF">2019-11-26T14:11:05Z</dcterms:created>
  <dcterms:modified xsi:type="dcterms:W3CDTF">2019-11-28T16:18:52Z</dcterms:modified>
</cp:coreProperties>
</file>