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33"/>
  </p:notesMasterIdLst>
  <p:sldIdLst>
    <p:sldId id="257" r:id="rId3"/>
    <p:sldId id="325" r:id="rId4"/>
    <p:sldId id="306" r:id="rId5"/>
    <p:sldId id="301" r:id="rId6"/>
    <p:sldId id="333" r:id="rId7"/>
    <p:sldId id="347" r:id="rId8"/>
    <p:sldId id="261" r:id="rId9"/>
    <p:sldId id="376" r:id="rId10"/>
    <p:sldId id="346" r:id="rId11"/>
    <p:sldId id="377" r:id="rId12"/>
    <p:sldId id="340" r:id="rId13"/>
    <p:sldId id="366" r:id="rId14"/>
    <p:sldId id="368" r:id="rId15"/>
    <p:sldId id="367" r:id="rId16"/>
    <p:sldId id="369" r:id="rId17"/>
    <p:sldId id="378" r:id="rId18"/>
    <p:sldId id="350" r:id="rId19"/>
    <p:sldId id="256" r:id="rId20"/>
    <p:sldId id="334" r:id="rId21"/>
    <p:sldId id="264" r:id="rId22"/>
    <p:sldId id="300" r:id="rId23"/>
    <p:sldId id="336" r:id="rId24"/>
    <p:sldId id="348" r:id="rId25"/>
    <p:sldId id="349" r:id="rId26"/>
    <p:sldId id="354" r:id="rId27"/>
    <p:sldId id="337" r:id="rId28"/>
    <p:sldId id="290" r:id="rId29"/>
    <p:sldId id="351" r:id="rId30"/>
    <p:sldId id="299" r:id="rId31"/>
    <p:sldId id="34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2525E-45B7-41F3-B8A5-369A260CCF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27216B-94F2-485E-9437-8A5E2F263521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І. </a:t>
          </a:r>
          <a:r>
            <a: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Конференція «Смарт вектори м. Києва</a:t>
          </a:r>
          <a:r>
            <a:rPr lang="uk-UA" sz="2800" dirty="0">
              <a:solidFill>
                <a:schemeClr val="tx1"/>
              </a:solidFill>
            </a:rPr>
            <a:t>»</a:t>
          </a:r>
          <a:endParaRPr lang="en-US" sz="2800" dirty="0">
            <a:solidFill>
              <a:schemeClr val="tx1"/>
            </a:solidFill>
          </a:endParaRPr>
        </a:p>
      </dgm:t>
    </dgm:pt>
    <dgm:pt modelId="{67D50369-435B-4D45-874B-58B16FF24CED}" type="parTrans" cxnId="{247BE06B-D6F7-46A2-94C0-C0D8AEEFEF9E}">
      <dgm:prSet/>
      <dgm:spPr/>
      <dgm:t>
        <a:bodyPr/>
        <a:lstStyle/>
        <a:p>
          <a:endParaRPr lang="en-US" sz="2000"/>
        </a:p>
      </dgm:t>
    </dgm:pt>
    <dgm:pt modelId="{8F279E27-3113-49CA-9940-30F70EE5F2CB}" type="sibTrans" cxnId="{247BE06B-D6F7-46A2-94C0-C0D8AEEFEF9E}">
      <dgm:prSet/>
      <dgm:spPr/>
      <dgm:t>
        <a:bodyPr/>
        <a:lstStyle/>
        <a:p>
          <a:endParaRPr lang="en-US" sz="2000"/>
        </a:p>
      </dgm:t>
    </dgm:pt>
    <dgm:pt modelId="{D8BB9025-36BE-4AD3-9C68-7E145BD8C0D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0" i="1" dirty="0">
              <a:solidFill>
                <a:schemeClr val="tx1"/>
              </a:solidFill>
            </a:rPr>
            <a:t>Панельна дискусія № 1 </a:t>
          </a:r>
        </a:p>
        <a:p>
          <a:pPr>
            <a:spcAft>
              <a:spcPts val="0"/>
            </a:spcAft>
          </a:pPr>
          <a:r>
            <a:rPr lang="uk-UA" sz="1800" b="0" i="1" dirty="0">
              <a:solidFill>
                <a:schemeClr val="tx1"/>
              </a:solidFill>
            </a:rPr>
            <a:t>«</a:t>
          </a:r>
          <a:r>
            <a:rPr lang="uk-UA" sz="1800" b="1" i="1" dirty="0">
              <a:solidFill>
                <a:schemeClr val="tx1"/>
              </a:solidFill>
            </a:rPr>
            <a:t>Роль інформаційно-комунікаційних технологій </a:t>
          </a:r>
        </a:p>
        <a:p>
          <a:pPr>
            <a:spcAft>
              <a:spcPts val="0"/>
            </a:spcAft>
          </a:pPr>
          <a:r>
            <a:rPr lang="uk-UA" sz="1800" b="1" i="1" dirty="0">
              <a:solidFill>
                <a:schemeClr val="tx1"/>
              </a:solidFill>
            </a:rPr>
            <a:t>в розвитку </a:t>
          </a:r>
          <a:r>
            <a:rPr lang="en-US" sz="1800" b="1" i="1" dirty="0">
              <a:solidFill>
                <a:schemeClr val="tx1"/>
              </a:solidFill>
            </a:rPr>
            <a:t>SMART</a:t>
          </a:r>
          <a:r>
            <a:rPr lang="ru-RU" sz="1800" b="1" i="1" dirty="0">
              <a:solidFill>
                <a:schemeClr val="tx1"/>
              </a:solidFill>
            </a:rPr>
            <a:t>-</a:t>
          </a:r>
          <a:r>
            <a:rPr lang="en-US" sz="1800" b="1" i="1" dirty="0">
              <a:solidFill>
                <a:schemeClr val="tx1"/>
              </a:solidFill>
            </a:rPr>
            <a:t>CITY</a:t>
          </a:r>
          <a:r>
            <a:rPr lang="uk-UA" sz="1800" b="1" i="1" dirty="0">
              <a:solidFill>
                <a:schemeClr val="tx1"/>
              </a:solidFill>
            </a:rPr>
            <a:t>»</a:t>
          </a:r>
          <a:endParaRPr lang="en-US" sz="1800" b="1" dirty="0">
            <a:solidFill>
              <a:schemeClr val="tx1"/>
            </a:solidFill>
          </a:endParaRPr>
        </a:p>
      </dgm:t>
    </dgm:pt>
    <dgm:pt modelId="{C172D006-D826-47DA-9CAD-4A08AE28CCD5}" type="parTrans" cxnId="{507D8729-1008-46F5-8034-CEC02596402F}">
      <dgm:prSet/>
      <dgm:spPr/>
      <dgm:t>
        <a:bodyPr/>
        <a:lstStyle/>
        <a:p>
          <a:endParaRPr lang="en-US" sz="2000"/>
        </a:p>
      </dgm:t>
    </dgm:pt>
    <dgm:pt modelId="{FA6BEC06-5394-49A2-84BA-7E0E9F976E5E}" type="sibTrans" cxnId="{507D8729-1008-46F5-8034-CEC02596402F}">
      <dgm:prSet/>
      <dgm:spPr/>
      <dgm:t>
        <a:bodyPr/>
        <a:lstStyle/>
        <a:p>
          <a:endParaRPr lang="en-US" sz="2000"/>
        </a:p>
      </dgm:t>
    </dgm:pt>
    <dgm:pt modelId="{0A87B185-570E-4D97-A339-29D3DB8782B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0" i="1" dirty="0">
              <a:solidFill>
                <a:schemeClr val="tx1"/>
              </a:solidFill>
            </a:rPr>
            <a:t>Панельна дискусія № 2 </a:t>
          </a:r>
        </a:p>
        <a:p>
          <a:pPr>
            <a:spcAft>
              <a:spcPts val="0"/>
            </a:spcAft>
          </a:pPr>
          <a:r>
            <a:rPr lang="uk-UA" sz="1800" b="0" i="1" dirty="0">
              <a:solidFill>
                <a:schemeClr val="tx1"/>
              </a:solidFill>
            </a:rPr>
            <a:t>«</a:t>
          </a:r>
          <a:r>
            <a:rPr lang="uk-UA" sz="1800" b="1" i="1" dirty="0">
              <a:solidFill>
                <a:schemeClr val="tx1"/>
              </a:solidFill>
            </a:rPr>
            <a:t>Розвиток промисловості м. Києва»</a:t>
          </a:r>
          <a:endParaRPr lang="en-US" sz="1800" b="1" dirty="0">
            <a:solidFill>
              <a:schemeClr val="tx1"/>
            </a:solidFill>
          </a:endParaRPr>
        </a:p>
      </dgm:t>
    </dgm:pt>
    <dgm:pt modelId="{A4F4CF9C-193C-4427-B41B-93E84359A4C8}" type="parTrans" cxnId="{19C3AA87-78CE-4109-B930-9F43EBAB030A}">
      <dgm:prSet/>
      <dgm:spPr/>
      <dgm:t>
        <a:bodyPr/>
        <a:lstStyle/>
        <a:p>
          <a:endParaRPr lang="en-US" sz="2000"/>
        </a:p>
      </dgm:t>
    </dgm:pt>
    <dgm:pt modelId="{0987439C-D493-4B61-99AA-686DF130CA73}" type="sibTrans" cxnId="{19C3AA87-78CE-4109-B930-9F43EBAB030A}">
      <dgm:prSet/>
      <dgm:spPr/>
      <dgm:t>
        <a:bodyPr/>
        <a:lstStyle/>
        <a:p>
          <a:endParaRPr lang="en-US" sz="2000"/>
        </a:p>
      </dgm:t>
    </dgm:pt>
    <dgm:pt modelId="{D3108A6B-9DB4-4A25-955F-D497AA9DC07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800" b="0" i="1" dirty="0">
              <a:solidFill>
                <a:schemeClr val="tx1"/>
              </a:solidFill>
            </a:rPr>
            <a:t>Панельна дискусія № 3 </a:t>
          </a:r>
        </a:p>
        <a:p>
          <a:pPr>
            <a:spcAft>
              <a:spcPts val="0"/>
            </a:spcAft>
          </a:pPr>
          <a:r>
            <a:rPr lang="uk-UA" sz="1800" b="1" i="1" dirty="0">
              <a:solidFill>
                <a:schemeClr val="tx1"/>
              </a:solidFill>
            </a:rPr>
            <a:t>«Креативні індустрії як напрям соціально-економічного розвитку м. Києва»</a:t>
          </a:r>
          <a:endParaRPr lang="en-US" sz="1800" b="1" dirty="0">
            <a:solidFill>
              <a:schemeClr val="tx1"/>
            </a:solidFill>
          </a:endParaRPr>
        </a:p>
      </dgm:t>
    </dgm:pt>
    <dgm:pt modelId="{AF0BA6CC-335D-4208-ADB2-87F4BB50A2B9}" type="parTrans" cxnId="{1155F520-168F-4A14-AA77-23014BF65A1A}">
      <dgm:prSet/>
      <dgm:spPr/>
      <dgm:t>
        <a:bodyPr/>
        <a:lstStyle/>
        <a:p>
          <a:endParaRPr lang="en-US" sz="2000"/>
        </a:p>
      </dgm:t>
    </dgm:pt>
    <dgm:pt modelId="{AF70DACB-077E-4FC9-831B-54F93F51BB0D}" type="sibTrans" cxnId="{1155F520-168F-4A14-AA77-23014BF65A1A}">
      <dgm:prSet/>
      <dgm:spPr/>
      <dgm:t>
        <a:bodyPr/>
        <a:lstStyle/>
        <a:p>
          <a:endParaRPr lang="en-US" sz="2000"/>
        </a:p>
      </dgm:t>
    </dgm:pt>
    <dgm:pt modelId="{507CB5A8-1524-406F-AC8D-ED2367D28E62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ІІ. </a:t>
          </a:r>
          <a:r>
            <a:rPr lang="uk-UA" sz="2000" b="1" noProof="0" dirty="0">
              <a:solidFill>
                <a:schemeClr val="tx1"/>
              </a:solidFill>
            </a:rPr>
            <a:t>Анкетування експертного середовища м. Києва: представники бізнесу, освіти, науки та громадськості.</a:t>
          </a:r>
        </a:p>
      </dgm:t>
    </dgm:pt>
    <dgm:pt modelId="{4D6901A6-8E1B-4B6F-ACCA-63164200AB9C}" type="parTrans" cxnId="{688207B1-87BA-49AE-9652-876AE42387F1}">
      <dgm:prSet/>
      <dgm:spPr/>
      <dgm:t>
        <a:bodyPr/>
        <a:lstStyle/>
        <a:p>
          <a:endParaRPr lang="en-US" sz="2000"/>
        </a:p>
      </dgm:t>
    </dgm:pt>
    <dgm:pt modelId="{F89614A6-B320-4D54-BFC2-FCC1343B6C35}" type="sibTrans" cxnId="{688207B1-87BA-49AE-9652-876AE42387F1}">
      <dgm:prSet/>
      <dgm:spPr/>
      <dgm:t>
        <a:bodyPr/>
        <a:lstStyle/>
        <a:p>
          <a:endParaRPr lang="en-US" sz="2000"/>
        </a:p>
      </dgm:t>
    </dgm:pt>
    <dgm:pt modelId="{A0E84702-F660-4F79-85C4-6CB796390151}">
      <dgm:prSet custT="1"/>
      <dgm:spPr/>
      <dgm:t>
        <a:bodyPr/>
        <a:lstStyle/>
        <a:p>
          <a:r>
            <a:rPr lang="uk-UA" sz="2000" b="1" noProof="0" dirty="0">
              <a:solidFill>
                <a:schemeClr val="tx1"/>
              </a:solidFill>
            </a:rPr>
            <a:t>ІІІ. Анкетування підприємств м. Києва</a:t>
          </a:r>
        </a:p>
      </dgm:t>
    </dgm:pt>
    <dgm:pt modelId="{5330172E-2392-43F1-B072-7E0E522DEAE1}" type="parTrans" cxnId="{C9562543-52CC-402C-8F27-5A97FE423894}">
      <dgm:prSet/>
      <dgm:spPr/>
      <dgm:t>
        <a:bodyPr/>
        <a:lstStyle/>
        <a:p>
          <a:endParaRPr lang="en-US" sz="2000"/>
        </a:p>
      </dgm:t>
    </dgm:pt>
    <dgm:pt modelId="{9CA099CE-8F52-465B-B686-0ABB69C1460A}" type="sibTrans" cxnId="{C9562543-52CC-402C-8F27-5A97FE423894}">
      <dgm:prSet/>
      <dgm:spPr/>
      <dgm:t>
        <a:bodyPr/>
        <a:lstStyle/>
        <a:p>
          <a:endParaRPr lang="en-US" sz="2000"/>
        </a:p>
      </dgm:t>
    </dgm:pt>
    <dgm:pt modelId="{13C9F475-AE5F-4072-8D4D-E3ADBB3382DB}" type="pres">
      <dgm:prSet presAssocID="{D522525E-45B7-41F3-B8A5-369A260CC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98A5E-4694-4BAC-A43B-DD43FDCA2830}" type="pres">
      <dgm:prSet presAssocID="{C427216B-94F2-485E-9437-8A5E2F26352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ECC43-C02A-4B21-A483-8DF9385784B1}" type="pres">
      <dgm:prSet presAssocID="{8F279E27-3113-49CA-9940-30F70EE5F2CB}" presName="spacer" presStyleCnt="0"/>
      <dgm:spPr/>
    </dgm:pt>
    <dgm:pt modelId="{D01F40F0-F981-4661-BD3B-77C31B97D043}" type="pres">
      <dgm:prSet presAssocID="{D8BB9025-36BE-4AD3-9C68-7E145BD8C0D5}" presName="parentText" presStyleLbl="node1" presStyleIdx="1" presStyleCnt="6" custScaleX="91968" custScaleY="93306" custLinFactNeighborX="-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B8FA9-46D1-4581-8D60-9575791FCBFF}" type="pres">
      <dgm:prSet presAssocID="{FA6BEC06-5394-49A2-84BA-7E0E9F976E5E}" presName="spacer" presStyleCnt="0"/>
      <dgm:spPr/>
    </dgm:pt>
    <dgm:pt modelId="{254CE45A-436D-441C-AF2D-EC69A8882578}" type="pres">
      <dgm:prSet presAssocID="{0A87B185-570E-4D97-A339-29D3DB8782BA}" presName="parentText" presStyleLbl="node1" presStyleIdx="2" presStyleCnt="6" custScaleX="91680" custScaleY="69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36450-8155-4897-910E-DFCB094F8AF8}" type="pres">
      <dgm:prSet presAssocID="{0987439C-D493-4B61-99AA-686DF130CA73}" presName="spacer" presStyleCnt="0"/>
      <dgm:spPr/>
    </dgm:pt>
    <dgm:pt modelId="{723E661B-FC8A-4610-95A4-B82A5B7533D9}" type="pres">
      <dgm:prSet presAssocID="{D3108A6B-9DB4-4A25-955F-D497AA9DC076}" presName="parentText" presStyleLbl="node1" presStyleIdx="3" presStyleCnt="6" custScaleX="91798" custScaleY="80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7FBA-6A9E-4B97-805C-8A6940970D27}" type="pres">
      <dgm:prSet presAssocID="{AF70DACB-077E-4FC9-831B-54F93F51BB0D}" presName="spacer" presStyleCnt="0"/>
      <dgm:spPr/>
    </dgm:pt>
    <dgm:pt modelId="{628A1E44-F5A3-4C9B-A415-52BB2BB5286B}" type="pres">
      <dgm:prSet presAssocID="{507CB5A8-1524-406F-AC8D-ED2367D28E6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8219B-0498-4E23-86C7-61938C66B9F1}" type="pres">
      <dgm:prSet presAssocID="{F89614A6-B320-4D54-BFC2-FCC1343B6C35}" presName="spacer" presStyleCnt="0"/>
      <dgm:spPr/>
    </dgm:pt>
    <dgm:pt modelId="{29C2C8FB-5F51-4493-9A51-7230280F0199}" type="pres">
      <dgm:prSet presAssocID="{A0E84702-F660-4F79-85C4-6CB7963901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5F520-168F-4A14-AA77-23014BF65A1A}" srcId="{D522525E-45B7-41F3-B8A5-369A260CCF42}" destId="{D3108A6B-9DB4-4A25-955F-D497AA9DC076}" srcOrd="3" destOrd="0" parTransId="{AF0BA6CC-335D-4208-ADB2-87F4BB50A2B9}" sibTransId="{AF70DACB-077E-4FC9-831B-54F93F51BB0D}"/>
    <dgm:cxn modelId="{EECCB698-E8D1-4B53-921F-F922E25862C4}" type="presOf" srcId="{D522525E-45B7-41F3-B8A5-369A260CCF42}" destId="{13C9F475-AE5F-4072-8D4D-E3ADBB3382DB}" srcOrd="0" destOrd="0" presId="urn:microsoft.com/office/officeart/2005/8/layout/vList2"/>
    <dgm:cxn modelId="{1BE2AA02-0BE1-4352-BC3A-A99EE53669E9}" type="presOf" srcId="{D3108A6B-9DB4-4A25-955F-D497AA9DC076}" destId="{723E661B-FC8A-4610-95A4-B82A5B7533D9}" srcOrd="0" destOrd="0" presId="urn:microsoft.com/office/officeart/2005/8/layout/vList2"/>
    <dgm:cxn modelId="{C8D5BCF2-E80E-49BA-A7D3-7E3FCE402B8F}" type="presOf" srcId="{D8BB9025-36BE-4AD3-9C68-7E145BD8C0D5}" destId="{D01F40F0-F981-4661-BD3B-77C31B97D043}" srcOrd="0" destOrd="0" presId="urn:microsoft.com/office/officeart/2005/8/layout/vList2"/>
    <dgm:cxn modelId="{688207B1-87BA-49AE-9652-876AE42387F1}" srcId="{D522525E-45B7-41F3-B8A5-369A260CCF42}" destId="{507CB5A8-1524-406F-AC8D-ED2367D28E62}" srcOrd="4" destOrd="0" parTransId="{4D6901A6-8E1B-4B6F-ACCA-63164200AB9C}" sibTransId="{F89614A6-B320-4D54-BFC2-FCC1343B6C35}"/>
    <dgm:cxn modelId="{A6DFA1A7-ECE5-4690-859C-9DFD389DBE88}" type="presOf" srcId="{C427216B-94F2-485E-9437-8A5E2F263521}" destId="{0AC98A5E-4694-4BAC-A43B-DD43FDCA2830}" srcOrd="0" destOrd="0" presId="urn:microsoft.com/office/officeart/2005/8/layout/vList2"/>
    <dgm:cxn modelId="{8561C0A4-7295-475D-86CC-3F7E5392D7AD}" type="presOf" srcId="{0A87B185-570E-4D97-A339-29D3DB8782BA}" destId="{254CE45A-436D-441C-AF2D-EC69A8882578}" srcOrd="0" destOrd="0" presId="urn:microsoft.com/office/officeart/2005/8/layout/vList2"/>
    <dgm:cxn modelId="{507D8729-1008-46F5-8034-CEC02596402F}" srcId="{D522525E-45B7-41F3-B8A5-369A260CCF42}" destId="{D8BB9025-36BE-4AD3-9C68-7E145BD8C0D5}" srcOrd="1" destOrd="0" parTransId="{C172D006-D826-47DA-9CAD-4A08AE28CCD5}" sibTransId="{FA6BEC06-5394-49A2-84BA-7E0E9F976E5E}"/>
    <dgm:cxn modelId="{C9562543-52CC-402C-8F27-5A97FE423894}" srcId="{D522525E-45B7-41F3-B8A5-369A260CCF42}" destId="{A0E84702-F660-4F79-85C4-6CB796390151}" srcOrd="5" destOrd="0" parTransId="{5330172E-2392-43F1-B072-7E0E522DEAE1}" sibTransId="{9CA099CE-8F52-465B-B686-0ABB69C1460A}"/>
    <dgm:cxn modelId="{9A1AEBA8-0DCE-4380-8063-68C85560C4E9}" type="presOf" srcId="{507CB5A8-1524-406F-AC8D-ED2367D28E62}" destId="{628A1E44-F5A3-4C9B-A415-52BB2BB5286B}" srcOrd="0" destOrd="0" presId="urn:microsoft.com/office/officeart/2005/8/layout/vList2"/>
    <dgm:cxn modelId="{247BE06B-D6F7-46A2-94C0-C0D8AEEFEF9E}" srcId="{D522525E-45B7-41F3-B8A5-369A260CCF42}" destId="{C427216B-94F2-485E-9437-8A5E2F263521}" srcOrd="0" destOrd="0" parTransId="{67D50369-435B-4D45-874B-58B16FF24CED}" sibTransId="{8F279E27-3113-49CA-9940-30F70EE5F2CB}"/>
    <dgm:cxn modelId="{19C3AA87-78CE-4109-B930-9F43EBAB030A}" srcId="{D522525E-45B7-41F3-B8A5-369A260CCF42}" destId="{0A87B185-570E-4D97-A339-29D3DB8782BA}" srcOrd="2" destOrd="0" parTransId="{A4F4CF9C-193C-4427-B41B-93E84359A4C8}" sibTransId="{0987439C-D493-4B61-99AA-686DF130CA73}"/>
    <dgm:cxn modelId="{0A4570D7-500E-48FD-B58C-25F94C292285}" type="presOf" srcId="{A0E84702-F660-4F79-85C4-6CB796390151}" destId="{29C2C8FB-5F51-4493-9A51-7230280F0199}" srcOrd="0" destOrd="0" presId="urn:microsoft.com/office/officeart/2005/8/layout/vList2"/>
    <dgm:cxn modelId="{B02A8A9C-BA1F-42F7-9736-954DA65B1A87}" type="presParOf" srcId="{13C9F475-AE5F-4072-8D4D-E3ADBB3382DB}" destId="{0AC98A5E-4694-4BAC-A43B-DD43FDCA2830}" srcOrd="0" destOrd="0" presId="urn:microsoft.com/office/officeart/2005/8/layout/vList2"/>
    <dgm:cxn modelId="{A4E81093-07F0-454A-BFE8-8FEC647105EA}" type="presParOf" srcId="{13C9F475-AE5F-4072-8D4D-E3ADBB3382DB}" destId="{F8DECC43-C02A-4B21-A483-8DF9385784B1}" srcOrd="1" destOrd="0" presId="urn:microsoft.com/office/officeart/2005/8/layout/vList2"/>
    <dgm:cxn modelId="{21CAC363-3B7A-4262-B678-2D13F7DB6FC1}" type="presParOf" srcId="{13C9F475-AE5F-4072-8D4D-E3ADBB3382DB}" destId="{D01F40F0-F981-4661-BD3B-77C31B97D043}" srcOrd="2" destOrd="0" presId="urn:microsoft.com/office/officeart/2005/8/layout/vList2"/>
    <dgm:cxn modelId="{1273DF82-8EC1-47D5-92E8-EEEB143C0D65}" type="presParOf" srcId="{13C9F475-AE5F-4072-8D4D-E3ADBB3382DB}" destId="{AF0B8FA9-46D1-4581-8D60-9575791FCBFF}" srcOrd="3" destOrd="0" presId="urn:microsoft.com/office/officeart/2005/8/layout/vList2"/>
    <dgm:cxn modelId="{C0A04428-FA92-4A0D-9F06-12EF35AE02A6}" type="presParOf" srcId="{13C9F475-AE5F-4072-8D4D-E3ADBB3382DB}" destId="{254CE45A-436D-441C-AF2D-EC69A8882578}" srcOrd="4" destOrd="0" presId="urn:microsoft.com/office/officeart/2005/8/layout/vList2"/>
    <dgm:cxn modelId="{2C61F990-E58B-4CD2-8EA7-09F6F7A70BB6}" type="presParOf" srcId="{13C9F475-AE5F-4072-8D4D-E3ADBB3382DB}" destId="{AF936450-8155-4897-910E-DFCB094F8AF8}" srcOrd="5" destOrd="0" presId="urn:microsoft.com/office/officeart/2005/8/layout/vList2"/>
    <dgm:cxn modelId="{F6D36A26-97F5-450C-9BBD-98C69E9C9F35}" type="presParOf" srcId="{13C9F475-AE5F-4072-8D4D-E3ADBB3382DB}" destId="{723E661B-FC8A-4610-95A4-B82A5B7533D9}" srcOrd="6" destOrd="0" presId="urn:microsoft.com/office/officeart/2005/8/layout/vList2"/>
    <dgm:cxn modelId="{573669E1-E288-47B3-93F6-90E4A18415DC}" type="presParOf" srcId="{13C9F475-AE5F-4072-8D4D-E3ADBB3382DB}" destId="{43CF7FBA-6A9E-4B97-805C-8A6940970D27}" srcOrd="7" destOrd="0" presId="urn:microsoft.com/office/officeart/2005/8/layout/vList2"/>
    <dgm:cxn modelId="{E328D8BA-4615-422B-B709-AED537F327DC}" type="presParOf" srcId="{13C9F475-AE5F-4072-8D4D-E3ADBB3382DB}" destId="{628A1E44-F5A3-4C9B-A415-52BB2BB5286B}" srcOrd="8" destOrd="0" presId="urn:microsoft.com/office/officeart/2005/8/layout/vList2"/>
    <dgm:cxn modelId="{18096236-A6B9-475C-8240-60C3ED1332FE}" type="presParOf" srcId="{13C9F475-AE5F-4072-8D4D-E3ADBB3382DB}" destId="{13C8219B-0498-4E23-86C7-61938C66B9F1}" srcOrd="9" destOrd="0" presId="urn:microsoft.com/office/officeart/2005/8/layout/vList2"/>
    <dgm:cxn modelId="{740D014A-2520-407C-AD85-6CD2117F69BA}" type="presParOf" srcId="{13C9F475-AE5F-4072-8D4D-E3ADBB3382DB}" destId="{29C2C8FB-5F51-4493-9A51-7230280F01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8A5E-4694-4BAC-A43B-DD43FDCA2830}">
      <dsp:nvSpPr>
        <dsp:cNvPr id="0" name=""/>
        <dsp:cNvSpPr/>
      </dsp:nvSpPr>
      <dsp:spPr>
        <a:xfrm>
          <a:off x="0" y="13190"/>
          <a:ext cx="6714277" cy="9981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І. </a:t>
          </a:r>
          <a:r>
            <a:rPr lang="uk-UA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Конференція «Смарт вектори м. Києва</a:t>
          </a:r>
          <a:r>
            <a:rPr lang="uk-UA" sz="2800" kern="1200" dirty="0">
              <a:solidFill>
                <a:schemeClr val="tx1"/>
              </a:solidFill>
            </a:rPr>
            <a:t>»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8726" y="61916"/>
        <a:ext cx="6616825" cy="900704"/>
      </dsp:txXfrm>
    </dsp:sp>
    <dsp:sp modelId="{D01F40F0-F981-4661-BD3B-77C31B97D043}">
      <dsp:nvSpPr>
        <dsp:cNvPr id="0" name=""/>
        <dsp:cNvSpPr/>
      </dsp:nvSpPr>
      <dsp:spPr>
        <a:xfrm>
          <a:off x="240572" y="1097746"/>
          <a:ext cx="6174986" cy="93133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i="1" kern="1200" dirty="0">
              <a:solidFill>
                <a:schemeClr val="tx1"/>
              </a:solidFill>
            </a:rPr>
            <a:t>Панельна дискусія № 1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i="1" kern="1200" dirty="0">
              <a:solidFill>
                <a:schemeClr val="tx1"/>
              </a:solidFill>
            </a:rPr>
            <a:t>«</a:t>
          </a:r>
          <a:r>
            <a:rPr lang="uk-UA" sz="1800" b="1" i="1" kern="1200" dirty="0">
              <a:solidFill>
                <a:schemeClr val="tx1"/>
              </a:solidFill>
            </a:rPr>
            <a:t>Роль інформаційно-комунікаційних технологій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>
              <a:solidFill>
                <a:schemeClr val="tx1"/>
              </a:solidFill>
            </a:rPr>
            <a:t>в розвитку </a:t>
          </a:r>
          <a:r>
            <a:rPr lang="en-US" sz="1800" b="1" i="1" kern="1200" dirty="0">
              <a:solidFill>
                <a:schemeClr val="tx1"/>
              </a:solidFill>
            </a:rPr>
            <a:t>SMART</a:t>
          </a:r>
          <a:r>
            <a:rPr lang="ru-RU" sz="1800" b="1" i="1" kern="1200" dirty="0">
              <a:solidFill>
                <a:schemeClr val="tx1"/>
              </a:solidFill>
            </a:rPr>
            <a:t>-</a:t>
          </a:r>
          <a:r>
            <a:rPr lang="en-US" sz="1800" b="1" i="1" kern="1200" dirty="0">
              <a:solidFill>
                <a:schemeClr val="tx1"/>
              </a:solidFill>
            </a:rPr>
            <a:t>CITY</a:t>
          </a:r>
          <a:r>
            <a:rPr lang="uk-UA" sz="1800" b="1" i="1" kern="1200" dirty="0">
              <a:solidFill>
                <a:schemeClr val="tx1"/>
              </a:solidFill>
            </a:rPr>
            <a:t>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6036" y="1143210"/>
        <a:ext cx="6084058" cy="840411"/>
      </dsp:txXfrm>
    </dsp:sp>
    <dsp:sp modelId="{254CE45A-436D-441C-AF2D-EC69A8882578}">
      <dsp:nvSpPr>
        <dsp:cNvPr id="0" name=""/>
        <dsp:cNvSpPr/>
      </dsp:nvSpPr>
      <dsp:spPr>
        <a:xfrm>
          <a:off x="279313" y="2115486"/>
          <a:ext cx="6155649" cy="69831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i="1" kern="1200" dirty="0">
              <a:solidFill>
                <a:schemeClr val="tx1"/>
              </a:solidFill>
            </a:rPr>
            <a:t>Панельна дискусія № 2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i="1" kern="1200" dirty="0">
              <a:solidFill>
                <a:schemeClr val="tx1"/>
              </a:solidFill>
            </a:rPr>
            <a:t>«</a:t>
          </a:r>
          <a:r>
            <a:rPr lang="uk-UA" sz="1800" b="1" i="1" kern="1200" dirty="0">
              <a:solidFill>
                <a:schemeClr val="tx1"/>
              </a:solidFill>
            </a:rPr>
            <a:t>Розвиток промисловості м. Києва»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13402" y="2149575"/>
        <a:ext cx="6087471" cy="630132"/>
      </dsp:txXfrm>
    </dsp:sp>
    <dsp:sp modelId="{723E661B-FC8A-4610-95A4-B82A5B7533D9}">
      <dsp:nvSpPr>
        <dsp:cNvPr id="0" name=""/>
        <dsp:cNvSpPr/>
      </dsp:nvSpPr>
      <dsp:spPr>
        <a:xfrm>
          <a:off x="275352" y="2900196"/>
          <a:ext cx="6163572" cy="802926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0" i="1" kern="1200" dirty="0">
              <a:solidFill>
                <a:schemeClr val="tx1"/>
              </a:solidFill>
            </a:rPr>
            <a:t>Панельна дискусія № 3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>
              <a:solidFill>
                <a:schemeClr val="tx1"/>
              </a:solidFill>
            </a:rPr>
            <a:t>«Креативні індустрії як напрям соціально-економічного розвитку м. Києва»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14548" y="2939392"/>
        <a:ext cx="6085180" cy="724534"/>
      </dsp:txXfrm>
    </dsp:sp>
    <dsp:sp modelId="{628A1E44-F5A3-4C9B-A415-52BB2BB5286B}">
      <dsp:nvSpPr>
        <dsp:cNvPr id="0" name=""/>
        <dsp:cNvSpPr/>
      </dsp:nvSpPr>
      <dsp:spPr>
        <a:xfrm>
          <a:off x="0" y="3789523"/>
          <a:ext cx="6714277" cy="998156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ІІ. </a:t>
          </a:r>
          <a:r>
            <a:rPr lang="uk-UA" sz="2000" b="1" kern="1200" noProof="0" dirty="0">
              <a:solidFill>
                <a:schemeClr val="tx1"/>
              </a:solidFill>
            </a:rPr>
            <a:t>Анкетування експертного середовища м. Києва: представники бізнесу, освіти, науки та громадськості.</a:t>
          </a:r>
        </a:p>
      </dsp:txBody>
      <dsp:txXfrm>
        <a:off x="48726" y="3838249"/>
        <a:ext cx="6616825" cy="900704"/>
      </dsp:txXfrm>
    </dsp:sp>
    <dsp:sp modelId="{29C2C8FB-5F51-4493-9A51-7230280F0199}">
      <dsp:nvSpPr>
        <dsp:cNvPr id="0" name=""/>
        <dsp:cNvSpPr/>
      </dsp:nvSpPr>
      <dsp:spPr>
        <a:xfrm>
          <a:off x="0" y="4874079"/>
          <a:ext cx="6714277" cy="9981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solidFill>
                <a:schemeClr val="tx1"/>
              </a:solidFill>
            </a:rPr>
            <a:t>ІІІ. Анкетування підприємств м. Києва</a:t>
          </a:r>
        </a:p>
      </dsp:txBody>
      <dsp:txXfrm>
        <a:off x="48726" y="4922805"/>
        <a:ext cx="6616825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E8E89-89E0-40C0-9B7E-EC93662655E7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EFE0-1515-4F47-AD0C-90D232552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0997-4606-4AD4-BFA9-8553B2B80399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0D60-2E9E-4B7B-A155-6D2C0D355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261B-732A-4BF0-A4C7-B773D49F185B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4014-A01C-44BF-9F54-3A8C67FA9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7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3B6F-0C2E-44A7-BDE9-937387A53FA9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B006-FDCC-4526-88DE-A85FF1A04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5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016EF-3DF9-4234-B83A-580390C4B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A543A6-DB20-4F18-9D2D-9C278DF76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752DE-7444-4254-A9B5-B49ECDAE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55A59-1BA1-443B-A4BD-08DE74F6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27889-5E1F-4D86-9E29-FD93F958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0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1B711-A572-4774-984C-D1023030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881FC-0542-46C4-86F9-8F73E008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F0045-C9E8-4D46-803A-5D1571A9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A78AD-C318-48B7-B278-7190E5FC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574A8-091E-4496-B661-474FEBFA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4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B0F12-C383-439D-B22B-84789EE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6ECB32-81CD-4074-806F-AA80BFE5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A1173-91AB-41DF-BAEB-0BA0BC54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4E892-A7B7-4F9B-8C4A-435651F7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8C096-ED8A-4B8F-8D32-7C4EF7BB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0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7C14D-B58B-4C13-A696-B02D8B28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BC9F5-4AFF-4A4F-B15B-7CCDA48EA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2A5ACE-14B1-44F7-B88D-87CE1BB6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D8EB52-639C-4FA7-BED9-965A8296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415256-B6AD-4C92-9819-AA23D798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96C4C-7C62-4F63-95B1-D265C7E4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2B99E-7DEA-4BEB-AA00-0203478B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3E757-1344-47DA-B80E-9385D583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1B51E-0832-4F3B-BA6E-F80EB444A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1DB2-B9C7-4F43-9C8F-0A97BD8EF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A15424-E0A7-4AA2-BA0C-D3E770A77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98DD3A-8BF5-4AF3-834F-EC4350F7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8B901D-2633-4B6D-9CEB-334BD6C6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0DDEF5-9931-49B5-A266-6F070E50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7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9F2A4-FD3C-44B6-B4A6-0B90D393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97040A-0857-4355-AFEA-D7AC9444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0E51CD-577E-4515-9FC3-D40E547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80917-9B61-4324-A1C2-46EC9CAA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CF9EF0-84BF-4D57-B73E-B98B455C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B3CA3C-BC37-44A1-8522-A1C43A5A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1CF648-0B70-4B19-AE96-A67646C9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5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8FCF4-2FEC-4075-B5C0-4289923B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51C06-0186-4405-BAE5-F45141E8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3B323A-9539-4A14-8A95-88682030C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819CC3-2939-42C7-8D69-6DC4C74A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C13BA-27B2-4999-9B0B-E0B9573F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E9D25-8221-49BB-9EDA-42C2A103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F209-3D56-4241-9626-17E5DA98AC97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6208-783C-4848-81BE-0040A778B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0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EEB49-394A-4EED-881D-5233FD77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693E8C-E8AE-4495-BA3D-E7ACF6889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38494A-3309-462A-8B3A-2E498C7F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69F6D-EFBD-4E8B-BF81-2E76285F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1C4B50-07F3-4B23-9427-3F56A909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2162A-7096-4B8E-8245-DF81ADBC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2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965E7-8711-4277-8D90-F8F944B6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50D7C9-18B4-468E-83E5-F5BCC7CA7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0DF0F-F654-4E1C-A2D0-9C01F992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EB382-6D90-45A2-A7FB-5105CF0B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2FB82-C334-4B46-97F1-DC7DB2DA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9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AD9036-4349-4221-A2E8-BA81CCC2B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A0BAEC-4119-4DC1-931E-2856E40FF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8E0E0-23D2-45DB-9BB2-29F68407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6EF3A-FA1E-42BA-AB7A-63F6D883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A265F-8665-45E2-8D13-6C881B7F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7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DB31-97A7-4F75-A6EE-08D174D13495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B2D9-7606-4F8C-97D7-7E98D5E96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4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BA1E-E3A7-4C5D-83BC-B7A8E265A9C9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4795-76D9-4511-BD84-50FEBEFE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5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A149-8CF4-4F2A-9CC9-29AEDBE3E803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F345-C4D9-42AC-A3EB-0BC09E02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4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6D6C-0692-4D8B-BA5F-371E42E71242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DEA5-D317-47C5-B707-D39A836D1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9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4059-76A3-4736-90BD-E00A1DED7971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8186-A10D-4913-8E29-61EED5E53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2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85BE-D10D-4BF4-89BB-02906E72D17B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1D53-6153-40CB-B5E1-D4092A65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3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7C8D-FDFD-4AB3-993F-9CC6497A54E8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886D-185E-43DE-8587-B29879BAF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7C010-61AB-4962-B7A8-A3D4CDA5B367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4CECA-CF85-4638-A77D-2B0A90C7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7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7B23-7898-4E95-84C4-50DD15C5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9C9D20-4F1B-45C9-B4F3-5A17459D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245DF-4BB1-4826-88A3-369C3CECE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A35C-DD34-48A0-84F5-56CC05FFA388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6E336-8186-4A91-B81E-9AAAD1B31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BD336-8E0F-412D-A6E2-0DF4C4A01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C12B-A782-443A-B58E-083ED2816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4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13" y="301625"/>
            <a:ext cx="11737975" cy="1898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НАЦІОНАЛЬНА АКАДЕМІЯ НАУК УКРАЇНИ</a:t>
            </a:r>
            <a:b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Інститут економіки та прогнозування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175" y="2200275"/>
            <a:ext cx="11169650" cy="3892550"/>
          </a:xfrm>
        </p:spPr>
        <p:txBody>
          <a:bodyPr/>
          <a:lstStyle/>
          <a:p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ВИЗНАЧЕННЯ ОСНОВНИХ НАПРЯМІВ </a:t>
            </a:r>
          </a:p>
          <a:p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СМАРТ-СПЕЦІАЛІЗАЦІЇ МІСТА КИЄВА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DD8A6-2486-4841-9CD6-FFDD322A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301625"/>
            <a:ext cx="975445" cy="8596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88886-30D6-4CE4-9279-BF9CAF7A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За результатами аналізу економічного потенціалу </a:t>
            </a:r>
            <a:r>
              <a:rPr lang="uk-UA" sz="3200" b="1" u="sng" dirty="0">
                <a:solidFill>
                  <a:srgbClr val="002060"/>
                </a:solidFill>
              </a:rPr>
              <a:t>сфери послуг </a:t>
            </a:r>
            <a:r>
              <a:rPr lang="uk-UA" sz="3200" b="1" dirty="0">
                <a:solidFill>
                  <a:srgbClr val="002060"/>
                </a:solidFill>
              </a:rPr>
              <a:t>відібрано 8 видів економічної діяльності</a:t>
            </a:r>
            <a:endParaRPr lang="ru-RU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4DC53A-ACF6-447D-B27D-13EC68519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59.1 Виробництво кіно- та відеофільмів, телевізійних програм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60.2 Діяльність у сфері телевізійного мовлення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61.2 Діяльність у сфері </a:t>
            </a:r>
            <a:r>
              <a:rPr lang="uk-UA" sz="1900" b="1" dirty="0" err="1">
                <a:solidFill>
                  <a:srgbClr val="C00000"/>
                </a:solidFill>
              </a:rPr>
              <a:t>безпроводового</a:t>
            </a:r>
            <a:r>
              <a:rPr lang="uk-UA" sz="1900" b="1" dirty="0">
                <a:solidFill>
                  <a:srgbClr val="C00000"/>
                </a:solidFill>
              </a:rPr>
              <a:t> електрозв'язку 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62 Комп'ютерне програмування, консультування та пов'язана з ними діяльність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71.1 Діяльність у сферах архітектури та інжинірингу, надання послуг технічного консультування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72.1 Дослідження й експериментальні розробки у сфері природничих і технічних наук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73.1 Рекламна діяльність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C00000"/>
                </a:solidFill>
              </a:rPr>
              <a:t>КВЕД 90 Діяльність у сфері творчості, мистецтва та розваг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7CFE6-0053-4117-BCBD-952A311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283" y="137643"/>
            <a:ext cx="10063433" cy="5094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uk-UA" sz="37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Елементи процесу підприємницького відкриття</a:t>
            </a:r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611F5F3D-9043-4305-AD6C-E22C2E14F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80996"/>
              </p:ext>
            </p:extLst>
          </p:nvPr>
        </p:nvGraphicFramePr>
        <p:xfrm>
          <a:off x="243475" y="797494"/>
          <a:ext cx="6714277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96B7F2-AA60-419E-82A9-552C5809D2CD}"/>
              </a:ext>
            </a:extLst>
          </p:cNvPr>
          <p:cNvSpPr txBox="1"/>
          <p:nvPr/>
        </p:nvSpPr>
        <p:spPr>
          <a:xfrm>
            <a:off x="7398328" y="1326606"/>
            <a:ext cx="4508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Основні питання</a:t>
            </a:r>
          </a:p>
          <a:p>
            <a:pPr algn="ctr"/>
            <a:endParaRPr lang="uk-UA" b="1" dirty="0"/>
          </a:p>
          <a:p>
            <a:r>
              <a:rPr lang="uk-UA" dirty="0"/>
              <a:t>сильні та слабкі сторони, можливості та загрози розвитку визначених видів діяльності;</a:t>
            </a:r>
          </a:p>
          <a:p>
            <a:endParaRPr lang="uk-UA" dirty="0"/>
          </a:p>
          <a:p>
            <a:r>
              <a:rPr lang="uk-UA" dirty="0"/>
              <a:t>оцінка підприємницького, наукового потенціалу, впливу на майбутній розвиток економіки м. Києва;</a:t>
            </a:r>
          </a:p>
          <a:p>
            <a:endParaRPr lang="uk-UA" dirty="0"/>
          </a:p>
          <a:p>
            <a:r>
              <a:rPr lang="uk-UA" dirty="0"/>
              <a:t>характер інноваційної активності та співробітництва підприємств/установ за визначеними видами діяльності</a:t>
            </a:r>
          </a:p>
          <a:p>
            <a:endParaRPr lang="uk-UA" dirty="0"/>
          </a:p>
          <a:p>
            <a:r>
              <a:rPr lang="uk-UA" dirty="0"/>
              <a:t>напрями подальшого розвитку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3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A8F45-807C-486C-A341-1BBED0E9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9" y="793102"/>
            <a:ext cx="11467322" cy="209938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200" i="1" dirty="0">
                <a:solidFill>
                  <a:srgbClr val="C00000"/>
                </a:solidFill>
              </a:rPr>
              <a:t>Панельна дискусія № 1 </a:t>
            </a:r>
            <a:br>
              <a:rPr lang="uk-UA" sz="4200" i="1" dirty="0">
                <a:solidFill>
                  <a:srgbClr val="C00000"/>
                </a:solidFill>
              </a:rPr>
            </a:br>
            <a:r>
              <a:rPr lang="uk-UA" sz="4200" i="1" dirty="0">
                <a:solidFill>
                  <a:srgbClr val="C00000"/>
                </a:solidFill>
              </a:rPr>
              <a:t>«</a:t>
            </a:r>
            <a:r>
              <a:rPr lang="uk-UA" sz="4200" b="1" i="1" dirty="0">
                <a:solidFill>
                  <a:srgbClr val="C00000"/>
                </a:solidFill>
              </a:rPr>
              <a:t>Роль інформаційно-комунікаційних технологій в розвитку </a:t>
            </a:r>
            <a:r>
              <a:rPr lang="en-US" sz="4200" b="1" i="1" dirty="0">
                <a:solidFill>
                  <a:srgbClr val="C00000"/>
                </a:solidFill>
              </a:rPr>
              <a:t>SMART</a:t>
            </a:r>
            <a:r>
              <a:rPr lang="ru-RU" sz="4200" b="1" i="1" dirty="0">
                <a:solidFill>
                  <a:srgbClr val="C00000"/>
                </a:solidFill>
              </a:rPr>
              <a:t>-</a:t>
            </a:r>
            <a:r>
              <a:rPr lang="en-US" sz="4200" b="1" i="1" dirty="0">
                <a:solidFill>
                  <a:srgbClr val="C00000"/>
                </a:solidFill>
              </a:rPr>
              <a:t>CITY</a:t>
            </a:r>
            <a:r>
              <a:rPr lang="uk-UA" sz="4200" b="1" i="1" dirty="0">
                <a:solidFill>
                  <a:srgbClr val="C00000"/>
                </a:solidFill>
              </a:rPr>
              <a:t>»</a:t>
            </a:r>
            <a:br>
              <a:rPr lang="uk-UA" sz="4200" b="1" i="1" dirty="0">
                <a:solidFill>
                  <a:srgbClr val="C00000"/>
                </a:solidFill>
              </a:rPr>
            </a:br>
            <a:r>
              <a:rPr lang="uk-UA" sz="2700" b="1" i="1" dirty="0">
                <a:solidFill>
                  <a:schemeClr val="accent6">
                    <a:lumMod val="50000"/>
                  </a:schemeClr>
                </a:solidFill>
              </a:rPr>
              <a:t>представники ініціативи Київ Смарт Сіті, місцевих ІТ компаній, Київського ІТ кластеру, Асоціації міст </a:t>
            </a:r>
            <a:r>
              <a:rPr lang="uk-UA" sz="2700" b="1" i="1" dirty="0" smtClean="0">
                <a:solidFill>
                  <a:schemeClr val="accent6">
                    <a:lumMod val="50000"/>
                  </a:schemeClr>
                </a:solidFill>
              </a:rPr>
              <a:t>України.</a:t>
            </a:r>
            <a:r>
              <a:rPr lang="uk-UA" b="1" i="1" dirty="0">
                <a:solidFill>
                  <a:srgbClr val="C00000"/>
                </a:solidFill>
              </a:rPr>
              <a:t/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51543-AA10-40BA-8C18-9ABB991E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ОСНОВНІ ТЕЗИ:</a:t>
            </a:r>
          </a:p>
          <a:p>
            <a:pPr lvl="0"/>
            <a:r>
              <a:rPr lang="uk-UA" sz="2400" dirty="0"/>
              <a:t>необхідність створення єдиної бази даних всіх реєстрів для м. Києва;</a:t>
            </a:r>
          </a:p>
          <a:p>
            <a:r>
              <a:rPr lang="uk-UA" sz="2400" dirty="0"/>
              <a:t>необхідність запровадження програми цифрової освіти, особливо для дітей та осіб похилого віку;</a:t>
            </a:r>
            <a:endParaRPr lang="ru-RU" sz="2400" dirty="0"/>
          </a:p>
          <a:p>
            <a:pPr lvl="0"/>
            <a:r>
              <a:rPr lang="uk-UA" sz="2400" dirty="0"/>
              <a:t>підтримка стартапів </a:t>
            </a:r>
            <a:r>
              <a:rPr lang="uk-UA" sz="2400" dirty="0" err="1"/>
              <a:t>м.Києва</a:t>
            </a:r>
            <a:r>
              <a:rPr lang="uk-UA" sz="2400" dirty="0"/>
              <a:t> в рамках реалізації експортної стратегії України;</a:t>
            </a:r>
            <a:endParaRPr lang="ru-RU" sz="2400" dirty="0"/>
          </a:p>
          <a:p>
            <a:pPr lvl="0"/>
            <a:r>
              <a:rPr lang="uk-UA" sz="2400" dirty="0"/>
              <a:t>запровадження підприємницької освіти та  підвищення підприємницької культури;</a:t>
            </a:r>
            <a:endParaRPr lang="ru-RU" sz="2400" dirty="0"/>
          </a:p>
          <a:p>
            <a:pPr lvl="0"/>
            <a:r>
              <a:rPr lang="uk-UA" sz="2400" dirty="0"/>
              <a:t>необхідність проведення ґрунтовного дослідження  щодо сучасного стану та перспектив розвитку ІТ ринку </a:t>
            </a:r>
            <a:r>
              <a:rPr lang="uk-UA" sz="2400" dirty="0" err="1"/>
              <a:t>м.Києва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7D6CC-28A0-4233-A851-5A252363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10515600" cy="1261872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rgbClr val="C00000"/>
                </a:solidFill>
              </a:rPr>
              <a:t>Панельна дискусія № 2 </a:t>
            </a:r>
            <a:br>
              <a:rPr lang="uk-UA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«Розвиток промисловості м. Києва»</a:t>
            </a:r>
            <a:r>
              <a:rPr lang="en-US" b="1" i="1" dirty="0">
                <a:solidFill>
                  <a:srgbClr val="C00000"/>
                </a:solidFill>
              </a:rPr>
              <a:t/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ru-RU" sz="2700" b="1" i="1" dirty="0" err="1">
                <a:solidFill>
                  <a:schemeClr val="accent6">
                    <a:lumMod val="50000"/>
                  </a:schemeClr>
                </a:solidFill>
              </a:rPr>
              <a:t>представники</a:t>
            </a: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 ряду </a:t>
            </a:r>
            <a:r>
              <a:rPr lang="ru-RU" sz="2700" b="1" i="1" dirty="0" err="1">
                <a:solidFill>
                  <a:schemeClr val="accent6">
                    <a:lumMod val="50000"/>
                  </a:schemeClr>
                </a:solidFill>
              </a:rPr>
              <a:t>підприємств</a:t>
            </a: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i="1" dirty="0" err="1" smtClean="0">
                <a:solidFill>
                  <a:schemeClr val="accent6">
                    <a:lumMod val="50000"/>
                  </a:schemeClr>
                </a:solidFill>
              </a:rPr>
              <a:t>м.Києва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BA64DB-01F0-48FC-B439-95FF9323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ОСНОВНІ ТЕЗИ:</a:t>
            </a:r>
            <a:endParaRPr lang="uk-UA" sz="2400" dirty="0"/>
          </a:p>
          <a:p>
            <a:pPr marL="285750" indent="-285750">
              <a:spcBef>
                <a:spcPts val="600"/>
              </a:spcBef>
            </a:pPr>
            <a:r>
              <a:rPr lang="uk-UA" sz="2400" dirty="0"/>
              <a:t>недостатня підтримка з боку міської влади при проведенні публічних </a:t>
            </a:r>
            <a:r>
              <a:rPr lang="uk-UA" sz="2400" dirty="0" err="1"/>
              <a:t>закупівель</a:t>
            </a:r>
            <a:r>
              <a:rPr lang="uk-UA" sz="2400" dirty="0"/>
              <a:t>, особливо в інфраструктурних проектах;</a:t>
            </a:r>
          </a:p>
          <a:p>
            <a:pPr marL="285750" indent="-285750">
              <a:spcBef>
                <a:spcPts val="600"/>
              </a:spcBef>
            </a:pPr>
            <a:r>
              <a:rPr lang="uk-UA" sz="2400" dirty="0"/>
              <a:t>низька якість комплектуючих, які виробляються в Україні;</a:t>
            </a:r>
          </a:p>
          <a:p>
            <a:pPr marL="285750" indent="-285750">
              <a:spcBef>
                <a:spcPts val="600"/>
              </a:spcBef>
            </a:pPr>
            <a:r>
              <a:rPr lang="uk-UA" sz="2400" dirty="0"/>
              <a:t>проблеми з доступом до кредитних ресурсів; </a:t>
            </a:r>
          </a:p>
          <a:p>
            <a:pPr marL="285750" indent="-285750">
              <a:spcBef>
                <a:spcPts val="600"/>
              </a:spcBef>
            </a:pPr>
            <a:r>
              <a:rPr lang="uk-UA" sz="2400" dirty="0"/>
              <a:t>недостатнє використання власного наукового потенціалу, зокрема через слабку маркетингову діяльність наукових установ;</a:t>
            </a:r>
          </a:p>
          <a:p>
            <a:pPr marL="285750" indent="-285750">
              <a:spcBef>
                <a:spcPts val="600"/>
              </a:spcBef>
            </a:pPr>
            <a:r>
              <a:rPr lang="uk-UA" sz="2400" dirty="0"/>
              <a:t>формування промислового лобі; </a:t>
            </a:r>
          </a:p>
          <a:p>
            <a:pPr marL="285750" indent="-285750">
              <a:spcBef>
                <a:spcPts val="600"/>
              </a:spcBef>
            </a:pPr>
            <a:r>
              <a:rPr lang="uk-UA" sz="2400" dirty="0"/>
              <a:t>підвищення якості імплементації програмних документів та відповідних ініціатив на місцевому та державному рівні.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9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EC93-6377-427D-B0D4-3065E7B5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74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200" i="1" dirty="0">
                <a:solidFill>
                  <a:srgbClr val="C00000"/>
                </a:solidFill>
              </a:rPr>
              <a:t>Панельна дискусія № 3 </a:t>
            </a:r>
            <a:br>
              <a:rPr lang="uk-UA" sz="4200" i="1" dirty="0">
                <a:solidFill>
                  <a:srgbClr val="C00000"/>
                </a:solidFill>
              </a:rPr>
            </a:br>
            <a:r>
              <a:rPr lang="uk-UA" sz="4200" b="1" i="1" dirty="0">
                <a:solidFill>
                  <a:srgbClr val="C00000"/>
                </a:solidFill>
              </a:rPr>
              <a:t>«Креативні індустрії як напрям соціально-економічного розвитку м. Києва»</a:t>
            </a:r>
            <a:r>
              <a:rPr lang="uk-UA" b="1" i="1" dirty="0">
                <a:solidFill>
                  <a:srgbClr val="C00000"/>
                </a:solidFill>
              </a:rPr>
              <a:t/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ru-RU" sz="2700" b="1" i="1" dirty="0" err="1">
                <a:solidFill>
                  <a:schemeClr val="accent6">
                    <a:lumMod val="50000"/>
                  </a:schemeClr>
                </a:solidFill>
              </a:rPr>
              <a:t>представники</a:t>
            </a: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i="1" dirty="0" err="1">
                <a:solidFill>
                  <a:schemeClr val="accent6">
                    <a:lumMod val="50000"/>
                  </a:schemeClr>
                </a:solidFill>
              </a:rPr>
              <a:t>сфери</a:t>
            </a: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i="1" dirty="0" err="1" smtClean="0">
                <a:solidFill>
                  <a:schemeClr val="accent6">
                    <a:lumMod val="50000"/>
                  </a:schemeClr>
                </a:solidFill>
              </a:rPr>
              <a:t>культури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844F5E-744A-412D-BFBF-1A7FA4E6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258930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ОСНОВНІ ТЕЗИ:</a:t>
            </a:r>
            <a:endParaRPr lang="uk-UA" dirty="0"/>
          </a:p>
          <a:p>
            <a:pPr marL="285750" indent="-285750"/>
            <a:r>
              <a:rPr lang="uk-UA" dirty="0"/>
              <a:t>зосередження в м. Києві значної культурної спадщини; </a:t>
            </a:r>
          </a:p>
          <a:p>
            <a:pPr marL="285750" indent="-285750"/>
            <a:r>
              <a:rPr lang="uk-UA" dirty="0"/>
              <a:t>наявність топових вищих навчальних закладів, що передбачає створення освіченого середовища – кінцевого споживача креативної продукції; </a:t>
            </a:r>
          </a:p>
          <a:p>
            <a:pPr marL="285750" indent="-285750"/>
            <a:r>
              <a:rPr lang="uk-UA" dirty="0"/>
              <a:t>наявність багатьох культурних інституцій (театри, музеї, культурні центри, бібліотеки тощо), що формує споживача та створює найбільш сприятливі умови для розвитку креативних індустрій; </a:t>
            </a:r>
          </a:p>
          <a:p>
            <a:pPr marL="285750" indent="-285750"/>
            <a:r>
              <a:rPr lang="uk-UA" dirty="0"/>
              <a:t>відсутність можливості фінансувати за рахунок бюджету м. Києва культурних інституції, що розташовані в місті та мають статус національних (наприклад, Мистецький Арсенал);</a:t>
            </a:r>
          </a:p>
          <a:p>
            <a:pPr marL="285750" indent="-285750"/>
            <a:r>
              <a:rPr lang="uk-UA" dirty="0"/>
              <a:t>відсутність експертного середовища для відбору проектів;</a:t>
            </a:r>
            <a:endParaRPr lang="ru-RU" dirty="0"/>
          </a:p>
          <a:p>
            <a:pPr marL="285750" indent="-285750"/>
            <a:r>
              <a:rPr lang="uk-UA" dirty="0"/>
              <a:t>необхідність запровадження Закону «Про меценатство».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39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DEAC6-E148-4528-B714-C93A4001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Анкетування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експертів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представників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бізнесу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органів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влади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щодо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напрямів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смарт-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спеціалізації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 м. </a:t>
            </a:r>
            <a:r>
              <a:rPr lang="ru-RU" sz="2800" b="1" dirty="0" err="1">
                <a:solidFill>
                  <a:srgbClr val="0070C0"/>
                </a:solidFill>
                <a:latin typeface="+mn-lt"/>
              </a:rPr>
              <a:t>Києва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0CB89B-6A30-4C77-90C7-9B9DCB16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6663612" cy="50056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C00000"/>
                </a:solidFill>
              </a:rPr>
              <a:t>50</a:t>
            </a:r>
            <a:r>
              <a:rPr lang="uk-UA" dirty="0">
                <a:solidFill>
                  <a:srgbClr val="C00000"/>
                </a:solidFill>
              </a:rPr>
              <a:t>% </a:t>
            </a:r>
            <a:r>
              <a:rPr lang="uk-UA" dirty="0"/>
              <a:t>- експертне середовище громадянського суспільства,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rgbClr val="C00000"/>
                </a:solidFill>
              </a:rPr>
              <a:t>35% </a:t>
            </a:r>
            <a:r>
              <a:rPr lang="uk-UA" dirty="0"/>
              <a:t>- бізнес,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rgbClr val="C00000"/>
                </a:solidFill>
              </a:rPr>
              <a:t>15%</a:t>
            </a:r>
            <a:r>
              <a:rPr lang="uk-UA" dirty="0"/>
              <a:t>  – наука, освіта, влада тощо.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rgbClr val="C00000"/>
                </a:solidFill>
              </a:rPr>
              <a:t>Основні питання анкети: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оцінка сучасного стану і потенціалу розвитку того чи іншого  виду економічної діяльності, зокрема: сильні та слабкі сторони, можливості і загрози розвитку, довгострокову мету діяльності підприємства, стан наукової та інноваційної діяльності, рівень кооперації з іншими установами та організаціями, а також шляхи взаємодії між бізнесом, владою, освітою, наукою та громадськістю в контексті смарт-спеціалізації м. Києва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Ð°Ð½ÐºÐµÑÐ°">
            <a:extLst>
              <a:ext uri="{FF2B5EF4-FFF2-40B4-BE49-F238E27FC236}">
                <a16:creationId xmlns:a16="http://schemas.microsoft.com/office/drawing/2014/main" id="{680465AE-C050-4FBE-8118-FC3A9F1A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08" y="1510020"/>
            <a:ext cx="4286742" cy="45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9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2ED64-B517-40CD-9C77-3BCA0990FFDA}"/>
              </a:ext>
            </a:extLst>
          </p:cNvPr>
          <p:cNvSpPr/>
          <p:nvPr/>
        </p:nvSpPr>
        <p:spPr>
          <a:xfrm>
            <a:off x="1058779" y="577515"/>
            <a:ext cx="10840452" cy="449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0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Результати анкетування підприємств  міста Києва</a:t>
            </a:r>
          </a:p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kern="0" dirty="0">
              <a:solidFill>
                <a:prstClr val="black"/>
              </a:solidFill>
            </a:endParaRPr>
          </a:p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46</a:t>
            </a:r>
            <a:r>
              <a:rPr kumimoji="0" lang="uk-UA" sz="2400" b="0" i="0" u="none" strike="noStrike" kern="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%</a:t>
            </a:r>
            <a:r>
              <a:rPr kumimoji="0" lang="uk-UA" sz="2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підприємства секції R «Мистецтво, спорт, розваги та відпочинок», </a:t>
            </a:r>
          </a:p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kern="0" dirty="0">
                <a:solidFill>
                  <a:srgbClr val="C00000"/>
                </a:solidFill>
              </a:rPr>
              <a:t>41% </a:t>
            </a:r>
            <a:r>
              <a:rPr kumimoji="0" lang="uk-UA" sz="2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підприємства секції С «Переробна промисловість», з них:</a:t>
            </a:r>
          </a:p>
          <a:p>
            <a:pPr marR="0" lvl="0" indent="625475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uk-UA" sz="2400" kern="0" dirty="0">
                <a:solidFill>
                  <a:srgbClr val="C00000"/>
                </a:solidFill>
              </a:rPr>
              <a:t>10%</a:t>
            </a:r>
            <a:r>
              <a:rPr kumimoji="0" lang="uk-UA" sz="2400" b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 С.26 «Виробництво комп'ютерів, електронної та оптичної продукції»,</a:t>
            </a:r>
          </a:p>
          <a:p>
            <a:pPr marR="0" lvl="0" indent="625475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uk-UA" sz="2400" kern="0" dirty="0">
                <a:solidFill>
                  <a:srgbClr val="C00000"/>
                </a:solidFill>
              </a:rPr>
              <a:t>10%</a:t>
            </a:r>
            <a:r>
              <a:rPr kumimoji="0" lang="uk-UA" sz="2400" b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С.10  «Виробництво харчових продуктів», </a:t>
            </a:r>
          </a:p>
          <a:p>
            <a:pPr marR="0" lvl="0" indent="625475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uk-UA" sz="2400" kern="0" dirty="0">
                <a:solidFill>
                  <a:srgbClr val="C00000"/>
                </a:solidFill>
              </a:rPr>
              <a:t>5%</a:t>
            </a:r>
            <a:r>
              <a:rPr kumimoji="0" lang="uk-UA" sz="2400" b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 С.21.2 КВЕД «Виробництво фармацевтичних препаратів і матеріалів» </a:t>
            </a:r>
          </a:p>
          <a:p>
            <a:pPr marL="1431925" lvl="0" indent="-806450" algn="just">
              <a:lnSpc>
                <a:spcPct val="90000"/>
              </a:lnSpc>
              <a:spcBef>
                <a:spcPts val="1000"/>
              </a:spcBef>
            </a:pPr>
            <a:r>
              <a:rPr lang="uk-UA" sz="2400" kern="0" dirty="0">
                <a:solidFill>
                  <a:prstClr val="black"/>
                </a:solidFill>
              </a:rPr>
              <a:t> </a:t>
            </a:r>
            <a:r>
              <a:rPr lang="uk-UA" sz="2400" kern="0" dirty="0">
                <a:solidFill>
                  <a:srgbClr val="C00000"/>
                </a:solidFill>
              </a:rPr>
              <a:t>5%</a:t>
            </a:r>
            <a:r>
              <a:rPr lang="uk-UA" sz="2400" kern="0" dirty="0">
                <a:solidFill>
                  <a:prstClr val="black"/>
                </a:solidFill>
              </a:rPr>
              <a:t> - С.18.1 </a:t>
            </a:r>
            <a:r>
              <a:rPr kumimoji="0" lang="uk-UA" sz="2400" b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КВЕД «Поліграфічна діяльність і надання пов'язаних із нею </a:t>
            </a:r>
            <a:r>
              <a:rPr kumimoji="0" lang="uk-UA" sz="2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послуг»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sz="2400" kern="0" dirty="0">
                <a:solidFill>
                  <a:srgbClr val="C00000"/>
                </a:solidFill>
              </a:rPr>
              <a:t>13%</a:t>
            </a:r>
            <a:r>
              <a:rPr kumimoji="0" lang="uk-UA" sz="2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підприємства секції М  «Професійна, наукова та технічна діяльність» тощо. </a:t>
            </a:r>
          </a:p>
        </p:txBody>
      </p:sp>
    </p:spTree>
    <p:extLst>
      <p:ext uri="{BB962C8B-B14F-4D97-AF65-F5344CB8AC3E}">
        <p14:creationId xmlns:p14="http://schemas.microsoft.com/office/powerpoint/2010/main" val="293093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04C26F-3557-4B12-8F44-A6BD83C0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409433"/>
            <a:ext cx="10715625" cy="611519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</a:rPr>
              <a:t>За результатами кількісного та якісного аналізу як напрями смарт-спеціалізації відібрано наступні види економічної діяльності:</a:t>
            </a:r>
          </a:p>
          <a:p>
            <a:pPr marL="0" indent="0" algn="ctr">
              <a:buNone/>
            </a:pP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21.2 Виробництво фармацевтичних препаратів і матеріалів</a:t>
            </a:r>
            <a:endParaRPr lang="ru-RU" sz="5500" b="1" dirty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59.1 Виробництво кіно- та відеофільмів, телевізійних програм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60.2 Діяльність у сфері телевізійного мовлення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61.2 Діяльність у сфері </a:t>
            </a:r>
            <a:r>
              <a:rPr lang="uk-UA" sz="5500" b="1" dirty="0" err="1">
                <a:solidFill>
                  <a:srgbClr val="002060"/>
                </a:solidFill>
              </a:rPr>
              <a:t>безпроводового</a:t>
            </a:r>
            <a:r>
              <a:rPr lang="uk-UA" sz="5500" b="1" dirty="0">
                <a:solidFill>
                  <a:srgbClr val="002060"/>
                </a:solidFill>
              </a:rPr>
              <a:t> електрозв'язку 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62 Комп'ютерне програмування, консультування та пов'язана з ними діяльність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71.1 Діяльність у сферах архітектури та інжинірингу, надання послуг технічного консультування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72.1 Дослідження й експериментальні розробки у сфері природничих і технічних наук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73.1 Рекламна діяльність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uk-UA" sz="5500" b="1" dirty="0">
                <a:solidFill>
                  <a:srgbClr val="002060"/>
                </a:solidFill>
              </a:rPr>
              <a:t>КВЕД 90 Діяльність у сфері творчості, мистецтва та розваг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90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963A99D-1F9B-4770-A835-A075BA9FE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84" y="272294"/>
            <a:ext cx="11503152" cy="6357106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ФАРМАЦЕВТИКА</a:t>
            </a:r>
          </a:p>
          <a:p>
            <a:pPr fontAlgn="t"/>
            <a:r>
              <a:rPr lang="ru-RU" sz="3000" b="1" dirty="0" err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Секц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і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я С, </a:t>
            </a:r>
            <a:r>
              <a:rPr lang="ru-RU" sz="3000" b="1" dirty="0" err="1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Група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21.2 Виробництво фармацевтичних препаратів і матеріалів</a:t>
            </a:r>
            <a:r>
              <a:rPr lang="uk-UA" sz="3000" dirty="0">
                <a:solidFill>
                  <a:srgbClr val="38572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000" dirty="0">
              <a:solidFill>
                <a:srgbClr val="38572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r>
              <a:rPr lang="uk-UA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LQ </a:t>
            </a:r>
            <a:r>
              <a:rPr lang="uk-UA" sz="3000" b="1" i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empl</a:t>
            </a:r>
            <a:r>
              <a:rPr lang="uk-UA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 – 1,83, LQ </a:t>
            </a:r>
            <a:r>
              <a:rPr lang="uk-UA" sz="3000" b="1" i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uk-UA" sz="30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–1,32</a:t>
            </a:r>
            <a:endParaRPr lang="ru-RU" sz="3000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0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підприємств: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r>
              <a:rPr lang="uk-UA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59 од. (31,9% загальної кількості підприємств за КВЕД 21.2 в Україні)</a:t>
            </a:r>
            <a:endParaRPr lang="ru-RU" sz="3000" dirty="0">
              <a:latin typeface="Arial" panose="020B060402020202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endParaRPr lang="uk-UA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Кількість зайнятих працівників: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r>
              <a:rPr lang="uk-UA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11 282 осіб (48,3% загальної кількості працівників за КВЕД 21.2 в Україні)</a:t>
            </a:r>
            <a:endParaRPr lang="ru-RU" sz="3000" dirty="0">
              <a:latin typeface="Arial" panose="020B060402020202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endParaRPr lang="uk-UA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Обсяг реалізованої продукції: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r>
              <a:rPr lang="uk-UA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18 167,8 млн грн (61,1 % загального обсягу реалізованої продукції за КВЕД 21.2 в Україні)</a:t>
            </a:r>
            <a:endParaRPr lang="ru-RU" sz="3000" dirty="0">
              <a:latin typeface="Arial" panose="020B060402020202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</a:pPr>
            <a:endParaRPr lang="uk-UA" sz="3200" dirty="0">
              <a:solidFill>
                <a:srgbClr val="38572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altLang="ru-RU" sz="32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effectLst/>
            </a:endParaRP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>
              <a:effectLst/>
            </a:endParaRPr>
          </a:p>
          <a:p>
            <a:pPr>
              <a:spcBef>
                <a:spcPts val="0"/>
              </a:spcBef>
            </a:pPr>
            <a:endParaRPr lang="ru-RU" dirty="0"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6CCD68-59B6-4D61-9DD1-A8D47B4E7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993" y="2422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9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324BD-3B2B-406F-B8AD-823A5E3E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7" y="365125"/>
            <a:ext cx="11774905" cy="558419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latin typeface="+mn-lt"/>
              </a:rPr>
              <a:t>SWOT-аналіз фармацевтики у м. Києві</a:t>
            </a:r>
          </a:p>
        </p:txBody>
      </p:sp>
      <p:graphicFrame>
        <p:nvGraphicFramePr>
          <p:cNvPr id="3" name="Місце для вмісту 2">
            <a:extLst>
              <a:ext uri="{FF2B5EF4-FFF2-40B4-BE49-F238E27FC236}">
                <a16:creationId xmlns:a16="http://schemas.microsoft.com/office/drawing/2014/main" id="{78AD620C-49A6-400F-9A66-1C51355BF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69859"/>
              </p:ext>
            </p:extLst>
          </p:nvPr>
        </p:nvGraphicFramePr>
        <p:xfrm>
          <a:off x="893088" y="1149836"/>
          <a:ext cx="10218821" cy="546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8877">
                  <a:extLst>
                    <a:ext uri="{9D8B030D-6E8A-4147-A177-3AD203B41FA5}">
                      <a16:colId xmlns:a16="http://schemas.microsoft.com/office/drawing/2014/main" val="3042219128"/>
                    </a:ext>
                  </a:extLst>
                </a:gridCol>
                <a:gridCol w="5109944">
                  <a:extLst>
                    <a:ext uri="{9D8B030D-6E8A-4147-A177-3AD203B41FA5}">
                      <a16:colId xmlns:a16="http://schemas.microsoft.com/office/drawing/2014/main" val="1358698865"/>
                    </a:ext>
                  </a:extLst>
                </a:gridCol>
              </a:tblGrid>
              <a:tr h="46423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Сильні сторони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Слабкі сторони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extLst>
                  <a:ext uri="{0D108BD9-81ED-4DB2-BD59-A6C34878D82A}">
                    <a16:rowId xmlns:a16="http://schemas.microsoft.com/office/drawing/2014/main" val="1580213139"/>
                  </a:ext>
                </a:extLst>
              </a:tr>
              <a:tr h="50045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зосередження наукових та кваліфікованих кадрів;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висока інноваційна активність підприємств;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позитивна динаміка розвитку підприємств;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зосередження значної кількості наукових установ та організацій, освітніх навчальних закладів, що готують фахівців для сфери фармацевтики;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високий експортний потенціал;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наявність власних біотехнологічних лабораторій на підприємствах. </a:t>
                      </a:r>
                      <a:endParaRPr lang="ru-RU" sz="1700" b="0" dirty="0">
                        <a:effectLst/>
                      </a:endParaRPr>
                    </a:p>
                    <a:p>
                      <a:pPr marL="0" indent="0" algn="l"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 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недостатній рівень фінансування досліджень медико-біологічного профілю;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необхідність забезпечення відповідності вимогам належної виробничої практики GMP, належної дистриб’юторської практики GDP, належної практики зберігання GSP;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зростання витрат на проведення досліджень і розробок інноваційних препаратів;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недостатній рівень модернізації та оновлення технологічного оснащення підприємств;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недостатній рівень залучення прямих іноземний інвестицій;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незначна частка лікарських засобів вітчизняного виробництва на українському фармацевтичному ринку;</a:t>
                      </a:r>
                      <a:endParaRPr lang="ru-RU" sz="1700" b="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31178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незначна кількість виробників субстанцій.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extLst>
                  <a:ext uri="{0D108BD9-81ED-4DB2-BD59-A6C34878D82A}">
                    <a16:rowId xmlns:a16="http://schemas.microsoft.com/office/drawing/2014/main" val="372535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4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832292" y="82930"/>
            <a:ext cx="10515600" cy="2841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/>
              <a:t>Структура економіки східноєвропейських столиць</a:t>
            </a:r>
            <a:endParaRPr lang="ru-RU" sz="2400" b="1" dirty="0"/>
          </a:p>
        </p:txBody>
      </p:sp>
      <p:pic>
        <p:nvPicPr>
          <p:cNvPr id="4915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" y="758952"/>
            <a:ext cx="5145024" cy="5893639"/>
          </a:xfrm>
        </p:spPr>
      </p:pic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3B0C767-B336-43CF-AA29-92EF96760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55" y="780324"/>
            <a:ext cx="4014028" cy="3018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F8A32E-8069-49CD-BBEF-6DCA411D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759" y="3602736"/>
            <a:ext cx="3379111" cy="2916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7C1E8-F6BE-4F9D-BC54-48F4EE0E3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869" y="3609654"/>
            <a:ext cx="3222693" cy="2916934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16CE0C8-DFC3-4FDF-82E2-851895B33F55}"/>
              </a:ext>
            </a:extLst>
          </p:cNvPr>
          <p:cNvSpPr/>
          <p:nvPr/>
        </p:nvSpPr>
        <p:spPr>
          <a:xfrm>
            <a:off x="727741" y="410992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 кількістю підприємств </a:t>
            </a:r>
            <a:endParaRPr lang="ru-RU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CDBD039-3626-4753-B07C-D4781457E9E4}"/>
              </a:ext>
            </a:extLst>
          </p:cNvPr>
          <p:cNvSpPr/>
          <p:nvPr/>
        </p:nvSpPr>
        <p:spPr>
          <a:xfrm>
            <a:off x="7760718" y="469427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За кількістю зайнятих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2559FB68-D9EB-48E5-BE9F-5DDC059A2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97370"/>
              </p:ext>
            </p:extLst>
          </p:nvPr>
        </p:nvGraphicFramePr>
        <p:xfrm>
          <a:off x="1026695" y="502921"/>
          <a:ext cx="10443410" cy="593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1160">
                  <a:extLst>
                    <a:ext uri="{9D8B030D-6E8A-4147-A177-3AD203B41FA5}">
                      <a16:colId xmlns:a16="http://schemas.microsoft.com/office/drawing/2014/main" val="1892841072"/>
                    </a:ext>
                  </a:extLst>
                </a:gridCol>
                <a:gridCol w="5222250">
                  <a:extLst>
                    <a:ext uri="{9D8B030D-6E8A-4147-A177-3AD203B41FA5}">
                      <a16:colId xmlns:a16="http://schemas.microsoft.com/office/drawing/2014/main" val="791721336"/>
                    </a:ext>
                  </a:extLst>
                </a:gridCol>
              </a:tblGrid>
              <a:tr h="521207"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Можливості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25" marR="63525" marT="0" marB="0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Загрози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25" marR="63525" marT="0" marB="0"/>
                </a:tc>
                <a:extLst>
                  <a:ext uri="{0D108BD9-81ED-4DB2-BD59-A6C34878D82A}">
                    <a16:rowId xmlns:a16="http://schemas.microsoft.com/office/drawing/2014/main" val="949429343"/>
                  </a:ext>
                </a:extLst>
              </a:tr>
              <a:tr h="5416729"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виведення на ринок нових фармацевтичних продуктів, в т.ч. </a:t>
                      </a:r>
                      <a:r>
                        <a:rPr lang="uk-UA" sz="1700" b="0" dirty="0" err="1">
                          <a:effectLst/>
                        </a:rPr>
                        <a:t>біосимілярів</a:t>
                      </a:r>
                      <a:r>
                        <a:rPr lang="uk-UA" sz="1700" b="0" dirty="0">
                          <a:effectLst/>
                        </a:rPr>
                        <a:t>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освоєння нових терапевтичних ніш;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створення лабораторій з підтвердження </a:t>
                      </a:r>
                      <a:r>
                        <a:rPr lang="uk-UA" sz="1700" b="0" dirty="0" err="1">
                          <a:effectLst/>
                        </a:rPr>
                        <a:t>біоеквівалентності</a:t>
                      </a:r>
                      <a:r>
                        <a:rPr lang="uk-UA" sz="1700" b="0" dirty="0">
                          <a:effectLst/>
                        </a:rPr>
                        <a:t> лікарських засобів;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розширення географії експорту;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поглиблення співробітництва зі стратегічними партнерами із країн ЄС - Словаччини, Польщі, Німеччини та ін.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25" marR="63525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нестабільність політичної та економічної ситуації в країні;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обмежений доступ до міжнародних ринків капіталу;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залежність виробництв </a:t>
                      </a:r>
                      <a:r>
                        <a:rPr lang="uk-UA" sz="1700" b="0" dirty="0" err="1">
                          <a:effectLst/>
                        </a:rPr>
                        <a:t>фармгалузі</a:t>
                      </a:r>
                      <a:r>
                        <a:rPr lang="uk-UA" sz="1700" b="0" dirty="0">
                          <a:effectLst/>
                        </a:rPr>
                        <a:t> від імпорту субстанцій та суміжних речовин;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виникнення кардинально нових виробничих технологій (наростання технологічного відставання від європейських конкурентів);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змінення регуляторних вимог у сфері ліцензування, допуску лікарських засобів на ринок (реєстрація та сертифікація);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змінення державного регулювання в оподаткуванні, фіскальному та/або митному режимі;</a:t>
                      </a:r>
                      <a:endParaRPr lang="ru-RU" sz="1700" b="0" dirty="0">
                        <a:effectLst/>
                      </a:endParaRPr>
                    </a:p>
                    <a:p>
                      <a:pPr marL="285750" lvl="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92735" algn="l"/>
                        </a:tabLst>
                      </a:pPr>
                      <a:r>
                        <a:rPr lang="uk-UA" sz="1700" b="0" dirty="0">
                          <a:effectLst/>
                        </a:rPr>
                        <a:t>коливання курсу валют.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25" marR="63525" marT="0" marB="0"/>
                </a:tc>
                <a:extLst>
                  <a:ext uri="{0D108BD9-81ED-4DB2-BD59-A6C34878D82A}">
                    <a16:rowId xmlns:a16="http://schemas.microsoft.com/office/drawing/2014/main" val="117642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0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001C-6E74-4ECE-914C-619DA20F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71" y="204704"/>
            <a:ext cx="5120114" cy="1239081"/>
          </a:xfrm>
        </p:spPr>
        <p:txBody>
          <a:bodyPr>
            <a:normAutofit/>
          </a:bodyPr>
          <a:lstStyle/>
          <a:p>
            <a:r>
              <a:rPr lang="uk-UA" sz="2200" b="1" dirty="0">
                <a:solidFill>
                  <a:srgbClr val="0070C0"/>
                </a:solidFill>
                <a:latin typeface="+mn-lt"/>
              </a:rPr>
              <a:t>Напрями, які доцільно розглянути як смарт-спеціалізацію для м. Києва в процесі підприємницького відкриття:</a:t>
            </a:r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4FF99-DD1B-45E5-8F28-FCCC64C6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1485900"/>
            <a:ext cx="5120113" cy="5167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>
                <a:solidFill>
                  <a:srgbClr val="C00000"/>
                </a:solidFill>
              </a:rPr>
              <a:t> Фармацевтика: 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uk-UA" sz="1800" dirty="0"/>
              <a:t>Розвиток персоналізованої медицини; створення імунобіологічних препаратів, профілактичних вакцин із застосуванням нано- і біотехнологій, в т.ч. для онкотерапії; виготовлення лікарських засобів із плазми донорської крові людини; розроблення препаратів із використанням ліпосомальних технологій; виготовлення біопрепаратів на основі стовбурових клітин; створення лікарських препаратів (антибіотики, вакцини тощо) на основі нано- і біотехнологій (генно-інженерне одержання ліків, гормонів, біологічно активних речовин) для лікування, в т.ч. рідкісних хвороб (Гоше, фенілкетонурія, мукополісахаридоз, гемофілія, муковісцидоз тощо); створення ветеринарних препаратів та вакцин із використанням біотехнологій для лікування різних хвороб у тварин.</a:t>
            </a:r>
          </a:p>
          <a:p>
            <a:endParaRPr lang="uk-UA" sz="1500" dirty="0"/>
          </a:p>
          <a:p>
            <a:endParaRPr lang="ru-RU" sz="1500" dirty="0"/>
          </a:p>
        </p:txBody>
      </p:sp>
      <p:pic>
        <p:nvPicPr>
          <p:cNvPr id="4" name="Рисунок 3" descr="Изображение выглядит как внутренний, ст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A81C47E-E503-4104-9689-73673DCC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163" r="10644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262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A3ED4-DBB9-4199-ABC3-57884F79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648"/>
            <a:ext cx="11744293" cy="37893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ІНФОРМАЦІЙНО-КОМУНІКАЦІЙНІ ТЕХНОЛОГІЇ</a:t>
            </a:r>
            <a:endParaRPr lang="uk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D633290-C687-4909-AA78-DBE8BF367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048483"/>
              </p:ext>
            </p:extLst>
          </p:nvPr>
        </p:nvGraphicFramePr>
        <p:xfrm>
          <a:off x="706378" y="1247656"/>
          <a:ext cx="10779243" cy="5108567"/>
        </p:xfrm>
        <a:graphic>
          <a:graphicData uri="http://schemas.openxmlformats.org/drawingml/2006/table">
            <a:tbl>
              <a:tblPr firstRow="1" firstCol="1" bandRow="1"/>
              <a:tblGrid>
                <a:gridCol w="1174790">
                  <a:extLst>
                    <a:ext uri="{9D8B030D-6E8A-4147-A177-3AD203B41FA5}">
                      <a16:colId xmlns:a16="http://schemas.microsoft.com/office/drawing/2014/main" val="892508636"/>
                    </a:ext>
                  </a:extLst>
                </a:gridCol>
                <a:gridCol w="6043797">
                  <a:extLst>
                    <a:ext uri="{9D8B030D-6E8A-4147-A177-3AD203B41FA5}">
                      <a16:colId xmlns:a16="http://schemas.microsoft.com/office/drawing/2014/main" val="1126379182"/>
                    </a:ext>
                  </a:extLst>
                </a:gridCol>
                <a:gridCol w="3560656">
                  <a:extLst>
                    <a:ext uri="{9D8B030D-6E8A-4147-A177-3AD203B41FA5}">
                      <a16:colId xmlns:a16="http://schemas.microsoft.com/office/drawing/2014/main" val="2369711570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Секція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(основна)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Розділ 62 «Комп'ютерне програмування, консультування та пов'язана з ними діяльність» 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.– 2,1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– 1,91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71930"/>
                  </a:ext>
                </a:extLst>
              </a:tr>
              <a:tr h="4331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61.2 Діяльність у сфері </a:t>
                      </a:r>
                      <a:r>
                        <a:rPr lang="uk-UA" sz="1800" kern="1200" dirty="0" err="1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безпроводового</a:t>
                      </a: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електрозв'язку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.– 3,39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2,60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141724"/>
                  </a:ext>
                </a:extLst>
              </a:tr>
              <a:tr h="42158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61.3  Діяльність у сфері супутникового електрозв'язку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3,50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2,6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832610"/>
                  </a:ext>
                </a:extLst>
              </a:tr>
              <a:tr h="70611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63.1  Оброблення даних, розміщення інформації на веб-вузлах і пов'язана з ними діяльність; веб-портали 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–2,3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–2,06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663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uk-UA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екція</a:t>
                      </a: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Група 26.1 Виробництво електронних компонентів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2,28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– 1,63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982782"/>
                  </a:ext>
                </a:extLst>
              </a:tr>
              <a:tr h="6487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26.5 Виробництво інструментів і обладнання для вимірювання, дослідження та навігації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2349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Високий інноваційний потенціал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0,55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0,48</a:t>
                      </a: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399516"/>
                  </a:ext>
                </a:extLst>
              </a:tr>
              <a:tr h="48973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26.6 Виробництво радіологічного, </a:t>
                      </a:r>
                      <a:r>
                        <a:rPr lang="uk-UA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електромедичного</a:t>
                      </a: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й електротерапевтичного </a:t>
                      </a:r>
                      <a:r>
                        <a:rPr lang="uk-UA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устатковання</a:t>
                      </a: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2,05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.– 1,61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732320"/>
                  </a:ext>
                </a:extLst>
              </a:tr>
              <a:tr h="5767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Секція М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 72.1 «Дослідження й експериментальні розробки у сфері природничих і технічних наук»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.– 1,54 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1800" b="1" i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18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1,26</a:t>
                      </a:r>
                      <a:endParaRPr lang="ru-RU" sz="18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1" marR="41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8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688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12920-B693-4F72-9C58-3EF52BE1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112643"/>
            <a:ext cx="11300791" cy="510209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SWOT-аналіз</a:t>
            </a:r>
            <a:r>
              <a:rPr lang="en-US" alt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напряму ІКТ м. Києва</a:t>
            </a:r>
            <a:r>
              <a:rPr lang="uk-UA" altLang="ru-RU" sz="2000" dirty="0">
                <a:latin typeface="Arial" panose="020B0604020202020204" pitchFamily="34" charset="0"/>
              </a:rPr>
              <a:t/>
            </a:r>
            <a:br>
              <a:rPr lang="uk-UA" altLang="ru-RU" sz="2000" dirty="0">
                <a:latin typeface="Arial" panose="020B0604020202020204" pitchFamily="34" charset="0"/>
              </a:rPr>
            </a:b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FD0FF0-BF1E-4173-9351-95549DCF25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367747"/>
          <a:ext cx="11442700" cy="64893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735505106"/>
                    </a:ext>
                  </a:extLst>
                </a:gridCol>
                <a:gridCol w="4965700">
                  <a:extLst>
                    <a:ext uri="{9D8B030D-6E8A-4147-A177-3AD203B41FA5}">
                      <a16:colId xmlns:a16="http://schemas.microsoft.com/office/drawing/2014/main" val="3076642144"/>
                    </a:ext>
                  </a:extLst>
                </a:gridCol>
              </a:tblGrid>
              <a:tr h="444658">
                <a:tc>
                  <a:txBody>
                    <a:bodyPr/>
                    <a:lstStyle/>
                    <a:p>
                      <a:pPr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Сильні сторони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21827" marT="21827" marB="21827"/>
                </a:tc>
                <a:tc>
                  <a:txBody>
                    <a:bodyPr/>
                    <a:lstStyle/>
                    <a:p>
                      <a:pPr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Слабкі сторони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21827" marT="21827" marB="21827"/>
                </a:tc>
                <a:extLst>
                  <a:ext uri="{0D108BD9-81ED-4DB2-BD59-A6C34878D82A}">
                    <a16:rowId xmlns:a16="http://schemas.microsoft.com/office/drawing/2014/main" val="2226799569"/>
                  </a:ext>
                </a:extLst>
              </a:tr>
              <a:tr h="5880807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стабільний попит у всіх регіонах і секторах національної економіки;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наявність розвиненої інфраструктури підтримки старту ІТ-бізнесу (інкубатори, акселератори, центри підтримки підприємництва);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розвинене інвестиційне навколишнє середовище розвитку ІТ-бізнесу (висока концентрація венчурних інвестиційних фондів, бізнес-ангелів, краудфандингових платформ, акселераторів, банківських установ, гарантійних та грантових фондів та заходів, де бізнес, інвестори можуть знайти один одного;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наявність закладів ІТ-освіти високого рівня знань;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наявність наукових установ, що здійснюють розробки і дослідження в ІТ-сфері;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високий рівень інституційної та організаційної підтримки з боку виконавчої влади та органів місцевого самоврядування міста;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високорозвинена цифрова інфраструктура – високий рівень проникнення послуг мобільного зв’язку та ШСД, наявність хмарних сховищ даних, серверів тощо;</a:t>
                      </a: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інтегрування провідними підприємствами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effectLst/>
                        </a:rPr>
                        <a:t>м.Києва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 в дистрибуцію електронних компонентів, вироблених глобальними компаніями,  компонентів власного виробництва, а також здійснення інжинірингу, консалтингу та надання технічної підтримки;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вітчизняні матеріали і технологічні ноу-хау дозволяють утримувати низькі ціни на SMT-зборку;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8595" algn="l"/>
                          <a:tab pos="312420" algn="l"/>
                          <a:tab pos="914400" algn="l"/>
                          <a:tab pos="104584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співпраця з іноземними партнерами та інвесторами;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8595" algn="l"/>
                          <a:tab pos="312420" algn="l"/>
                          <a:tab pos="914400" algn="l"/>
                          <a:tab pos="104584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сертифікація за міжнародними та вітчизняними стандартами збільшує внутрішню і зовнішню конкурентоспроможність компаній;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8595" algn="l"/>
                          <a:tab pos="312420" algn="l"/>
                          <a:tab pos="914400" algn="l"/>
                          <a:tab pos="104584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акредитація компаній у Державному концерні "Укроборонпром" на поставку електронних та електромеханічних компонентів, засобів автоматизації;</a:t>
                      </a: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8595" algn="l"/>
                          <a:tab pos="312420" algn="l"/>
                          <a:tab pos="914400" algn="l"/>
                          <a:tab pos="1045845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Унікальність окремих виробництв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27" marR="21827" marT="21827" marB="218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500" b="0" dirty="0">
                          <a:effectLst/>
                        </a:rPr>
                        <a:t>статус ФОП, який ІТ-спеціалісти використовують для оптимізації оподаткування, дезінтегрує трудові колективи на організаційному рівні;</a:t>
                      </a:r>
                      <a:endParaRPr lang="ru-RU" sz="1500" b="0" dirty="0"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500" b="0" dirty="0">
                          <a:effectLst/>
                        </a:rPr>
                        <a:t>застосування аутсорсингових схем унеможливлює отримання прав інтелектуальної власності на розроблювані продукти;</a:t>
                      </a:r>
                      <a:endParaRPr lang="ru-RU" sz="1500" b="0" dirty="0"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500" b="0" dirty="0">
                          <a:effectLst/>
                        </a:rPr>
                        <a:t>недостатня фінансова підтримка сектору від держави (відсутні регіональні державні субвенції або цільові фонди на цифровізацію соціальної сфери; дотації, як в аграрному секторі, державні гарантійні установи тощо), що обмежує потенційний попит на продукцію галузі;</a:t>
                      </a:r>
                      <a:endParaRPr lang="ru-RU" sz="1500" b="0" dirty="0"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500" b="0" dirty="0">
                          <a:effectLst/>
                        </a:rPr>
                        <a:t>недостатній рівень навичок з підприємницького відкриття;</a:t>
                      </a:r>
                      <a:endParaRPr lang="ru-RU" sz="1500" b="0" dirty="0"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500" b="0" dirty="0">
                          <a:effectLst/>
                        </a:rPr>
                        <a:t>низька культура населення щодо інтелектуальної власності (використання піратського ПЗ);</a:t>
                      </a: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500" b="0" dirty="0">
                          <a:effectLst/>
                        </a:rPr>
                        <a:t>застаріле матеріально-технічна база виробників електронних компонентів;</a:t>
                      </a: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низька конкурентоспроможність виробників електронних компонентів на міжнародному рівні порівняно з провідними світовими компаніями;</a:t>
                      </a: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відсутність конкуренції на внутрішньому ринку, відсутність довгострокових державних програм за окремими тематичними напрямами;</a:t>
                      </a: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305" algn="l"/>
                          <a:tab pos="207010" algn="l"/>
                          <a:tab pos="270510" algn="l"/>
                          <a:tab pos="914400" algn="l"/>
                        </a:tabLst>
                      </a:pP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підготовки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кадрів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окремими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напрямами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т.ч.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професійно-технічної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освіти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27" marR="21827" marT="21827" marB="21827"/>
                </a:tc>
                <a:extLst>
                  <a:ext uri="{0D108BD9-81ED-4DB2-BD59-A6C34878D82A}">
                    <a16:rowId xmlns:a16="http://schemas.microsoft.com/office/drawing/2014/main" val="4068815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9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442082-801C-4A0A-ACEC-4A91FB0A8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041954"/>
              </p:ext>
            </p:extLst>
          </p:nvPr>
        </p:nvGraphicFramePr>
        <p:xfrm>
          <a:off x="368300" y="139700"/>
          <a:ext cx="11506200" cy="65408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622369">
                  <a:extLst>
                    <a:ext uri="{9D8B030D-6E8A-4147-A177-3AD203B41FA5}">
                      <a16:colId xmlns:a16="http://schemas.microsoft.com/office/drawing/2014/main" val="4262220868"/>
                    </a:ext>
                  </a:extLst>
                </a:gridCol>
                <a:gridCol w="4883831">
                  <a:extLst>
                    <a:ext uri="{9D8B030D-6E8A-4147-A177-3AD203B41FA5}">
                      <a16:colId xmlns:a16="http://schemas.microsoft.com/office/drawing/2014/main" val="422388762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marL="0" indent="45021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59" marR="42859" marT="42859" marB="42859"/>
                </a:tc>
                <a:tc>
                  <a:txBody>
                    <a:bodyPr/>
                    <a:lstStyle/>
                    <a:p>
                      <a:pPr marL="0" indent="45021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Загрози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59" marR="42859" marT="42859" marB="42859"/>
                </a:tc>
                <a:extLst>
                  <a:ext uri="{0D108BD9-81ED-4DB2-BD59-A6C34878D82A}">
                    <a16:rowId xmlns:a16="http://schemas.microsoft.com/office/drawing/2014/main" val="2524364908"/>
                  </a:ext>
                </a:extLst>
              </a:tr>
              <a:tr h="6055077"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глобальна цифровізація економічних і соціальних процесів в державі та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</a:rPr>
                        <a:t>м.Києві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</a:rPr>
                        <a:t>КиївСмартСіті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 тощо), розширення супроводу і розвитку загальнодержавних програм цифровізації центральними органами влади, що знаходяться в столиці;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активізація діяльності ІТ-асоціацій, які розробляють сприятливі для галузі нормативно-правові акти і лобіюють їх прийняття, захищають інтереси компаній-членів, займається дослідженнями ІТ-ринку формують і представляють сильну позицію ІТ-галузі в стосунках з державою;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створення нових освітніх технологій і програм в ІТ-сфері;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участь у загальнодержавних та регіональних програмах щодо розвитку цифрової економіки; 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 інфраструктури підтримки і допомоги профільним стартапам, технологічними бізнес-інкубаторами, радіоаматорам і індивідуальним розробникам;.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обмін досвідом з впровадження світових та вітчизняних технічних і технологічних новацій;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розроблення та впровадження новітніх технологій;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розширення співробітництва з освітніми, науковими установами та пошук іноземних партнерів (включення в глобальні ланцюги доданої вартості);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активізація маркетингової діяльності з просування продукції на міжнародні ринки.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42859" marB="4285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перехід великих контрактів на здійснення заходів цифровізації в державі до потужних глобальних ІТ-компаній внаслідок лобіювання з боку їх представників на рівні державної і місцевою влади;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демпінг (заниження ціни) глобальними світовими ІТ-компаніями при проведенні публічних закупівель послуг з цифровізації на рівні держави та регіонів;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поглинання найбільш перспективних і фінансово успішних вітчизняних ІТ-компаній глобальними світовими інвесторами через слабкий розвиток інститутів фондового ринку в Україні;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втрата значної кількості ІТ-спеціалістів, що співпрацюють з компаніями як ФОПи, податкових пільг за спрощеною системою оподаткування (3-тя група платників єдиного податку) через законодавчі зміни;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відтік висококваліфікованих кадрів закордон;</a:t>
                      </a: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 на внутрішньому ринку представництв глобальних світових гігантів з КНР, Південної Кореї та інших країн, які конкурують з вітчизняними дистриб’юторами;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312420" algn="l"/>
                          <a:tab pos="914400" algn="l"/>
                        </a:tabLst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відтік висококваліфікованих кадрів.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59" marR="42859" marT="42859" marB="42859"/>
                </a:tc>
                <a:extLst>
                  <a:ext uri="{0D108BD9-81ED-4DB2-BD59-A6C34878D82A}">
                    <a16:rowId xmlns:a16="http://schemas.microsoft.com/office/drawing/2014/main" val="16576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97CC1-71AE-4715-A6C6-5DD838F9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78" y="136876"/>
            <a:ext cx="5441681" cy="99461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+mn-lt"/>
              </a:rPr>
              <a:t>Напрями, які доцільно розглянути як смарт-спеціалізацію для м. Києва в процесі підприємницького відкриття:</a:t>
            </a:r>
            <a:r>
              <a:rPr lang="ru-RU" sz="21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100" b="1" dirty="0">
                <a:solidFill>
                  <a:srgbClr val="0070C0"/>
                </a:solidFill>
                <a:latin typeface="+mn-lt"/>
              </a:rPr>
            </a:br>
            <a:endParaRPr lang="ru-RU" sz="21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A8961-48A8-444B-84DF-61054F96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78" y="1131486"/>
            <a:ext cx="5441682" cy="50923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1900" b="1" dirty="0">
                <a:solidFill>
                  <a:srgbClr val="C00000"/>
                </a:solidFill>
              </a:rPr>
              <a:t>Інформаційно-комунікаційні технології</a:t>
            </a:r>
            <a:r>
              <a:rPr lang="uk-UA" sz="1800" b="1" dirty="0"/>
              <a:t>:</a:t>
            </a:r>
            <a:r>
              <a:rPr lang="uk-UA" sz="1800" dirty="0"/>
              <a:t> </a:t>
            </a:r>
            <a:endParaRPr lang="en-US" sz="1800" dirty="0"/>
          </a:p>
          <a:p>
            <a:pPr marL="0" indent="0" algn="just">
              <a:buNone/>
            </a:pPr>
            <a:r>
              <a:rPr lang="uk-UA" sz="1800" dirty="0"/>
              <a:t>рішення для смарт-управління містом,  житлово-комунальним господарством; сервіси для е-урядування; системи аналізу відкритих даних для підтримки рішень; розробка програмного забезпечення, сервісів SaaS; електронне здоров'я та оптимізація виробничих процесів, технологічних та організаційних інновацій у системі охорони здоров'я; мобільні додатки; е-комерція; соціальні медіа; платформи; хмарні сховища та обчислення; мультимедіа; гейміфікація; кібербезпека; проектування інтерфейсів для користувача та візуального вигляду продуктів; розроблення системи управління взаємовідносинами з клієнтами; розробка інтерфейсів прикладного програмування; забезпечення інтероперабельності даних; розподілені реєстри та блокчейн; фінтех; фудтех; автоматизація та цифровізація виробництв; інновації в сфері мікроелектроніки та нанотехнологій у виробництві електронних компонентів і пристроїв, розроблення високоякісної обчислювальної техніки, комп'ютерних систем і  мереж.</a:t>
            </a:r>
          </a:p>
        </p:txBody>
      </p:sp>
      <p:pic>
        <p:nvPicPr>
          <p:cNvPr id="5" name="Рисунок 4" descr="Изображение выглядит как пузырек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6CF59C8C-2C92-45F1-AB65-E08BF829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733" r="21104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842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67E75-2B13-4BB4-AFC5-05A65461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83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КРЕАТИВНІ ІНДУСТРІЇ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531E4FB-091F-4FA2-B455-D9A5492CA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69643"/>
              </p:ext>
            </p:extLst>
          </p:nvPr>
        </p:nvGraphicFramePr>
        <p:xfrm>
          <a:off x="1414462" y="1418201"/>
          <a:ext cx="9363075" cy="4488947"/>
        </p:xfrm>
        <a:graphic>
          <a:graphicData uri="http://schemas.openxmlformats.org/drawingml/2006/table">
            <a:tbl>
              <a:tblPr firstRow="1" firstCol="1" bandRow="1"/>
              <a:tblGrid>
                <a:gridCol w="1121704">
                  <a:extLst>
                    <a:ext uri="{9D8B030D-6E8A-4147-A177-3AD203B41FA5}">
                      <a16:colId xmlns:a16="http://schemas.microsoft.com/office/drawing/2014/main" val="4243423110"/>
                    </a:ext>
                  </a:extLst>
                </a:gridCol>
                <a:gridCol w="5778502">
                  <a:extLst>
                    <a:ext uri="{9D8B030D-6E8A-4147-A177-3AD203B41FA5}">
                      <a16:colId xmlns:a16="http://schemas.microsoft.com/office/drawing/2014/main" val="3935894251"/>
                    </a:ext>
                  </a:extLst>
                </a:gridCol>
                <a:gridCol w="2462869">
                  <a:extLst>
                    <a:ext uri="{9D8B030D-6E8A-4147-A177-3AD203B41FA5}">
                      <a16:colId xmlns:a16="http://schemas.microsoft.com/office/drawing/2014/main" val="9004583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Секція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59.1 Виробництво кіно- та відеофільмів, телевізійних програм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 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2,36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48897"/>
                  </a:ext>
                </a:extLst>
              </a:tr>
              <a:tr h="69718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60.2 Діяльність у сфері телевізійного мовлення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2,22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2,14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378402"/>
                  </a:ext>
                </a:extLst>
              </a:tr>
              <a:tr h="101973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uk-UA" sz="1800" b="1" kern="1200" dirty="0" err="1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екція</a:t>
                      </a: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71.1 Діяльність у сферах архітектури та інжинірингу, надання послуг технічного консультування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</a:t>
                      </a:r>
                      <a:r>
                        <a:rPr lang="en-US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– 1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,44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1,50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55729"/>
                  </a:ext>
                </a:extLst>
              </a:tr>
              <a:tr h="3552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73.1 Рекламна діяльність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</a:t>
                      </a:r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 2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,618 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–2,35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048163"/>
                  </a:ext>
                </a:extLst>
              </a:tr>
              <a:tr h="3552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Секція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Розділ 90 Діяльність у сфері творчості, мистецтва та розваг;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1,873 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uk-UA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uk-UA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1,89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56791"/>
                  </a:ext>
                </a:extLst>
              </a:tr>
              <a:tr h="19229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Розділ 91 Функціювання бібліотек, архівів, музеїв та інших закладів культури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LQ </a:t>
                      </a:r>
                      <a:r>
                        <a:rPr lang="en-US" sz="20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ru-RU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2,32</a:t>
                      </a:r>
                      <a:endParaRPr lang="ru-RU" sz="20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68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30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1445E-A9D7-4A6F-80A6-D6C83EAD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20" y="0"/>
            <a:ext cx="10807890" cy="673100"/>
          </a:xfrm>
        </p:spPr>
        <p:txBody>
          <a:bodyPr>
            <a:normAutofit/>
          </a:bodyPr>
          <a:lstStyle/>
          <a:p>
            <a:pPr lvl="0" indent="25400"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180975" algn="l"/>
              </a:tabLst>
            </a:pPr>
            <a:r>
              <a:rPr lang="uk-UA" altLang="ru-RU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SWOT-аналіз креативної індустрії </a:t>
            </a:r>
            <a:r>
              <a:rPr lang="uk-UA" altLang="ru-RU" sz="24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м.Києва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30D6C5-103B-4852-8677-997811B5AC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301" y="698500"/>
          <a:ext cx="11671300" cy="543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4399">
                  <a:extLst>
                    <a:ext uri="{9D8B030D-6E8A-4147-A177-3AD203B41FA5}">
                      <a16:colId xmlns:a16="http://schemas.microsoft.com/office/drawing/2014/main" val="2188393748"/>
                    </a:ext>
                  </a:extLst>
                </a:gridCol>
                <a:gridCol w="5676901">
                  <a:extLst>
                    <a:ext uri="{9D8B030D-6E8A-4147-A177-3AD203B41FA5}">
                      <a16:colId xmlns:a16="http://schemas.microsoft.com/office/drawing/2014/main" val="2886514568"/>
                    </a:ext>
                  </a:extLst>
                </a:gridCol>
              </a:tblGrid>
              <a:tr h="502831">
                <a:tc>
                  <a:txBody>
                    <a:bodyPr/>
                    <a:lstStyle/>
                    <a:p>
                      <a:pPr marL="0" marR="23495" indent="45021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Сильні сторони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56" marR="62756" marT="62756" marB="62756"/>
                </a:tc>
                <a:tc>
                  <a:txBody>
                    <a:bodyPr/>
                    <a:lstStyle/>
                    <a:p>
                      <a:pPr marL="0" marR="23495" indent="45021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Слабкі сторони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56" marR="62756" marT="62756" marB="62756"/>
                </a:tc>
                <a:extLst>
                  <a:ext uri="{0D108BD9-81ED-4DB2-BD59-A6C34878D82A}">
                    <a16:rowId xmlns:a16="http://schemas.microsoft.com/office/drawing/2014/main" val="2778801049"/>
                  </a:ext>
                </a:extLst>
              </a:tr>
              <a:tr h="4932768">
                <a:tc>
                  <a:txBody>
                    <a:bodyPr/>
                    <a:lstStyle/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наявність на ринку реклами та консалтингу потужних іноземних компаній;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розвинений внутрішній рекламний медіа ринок;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швидка адаптація під потреби ринку;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наявність профільних освітніх та наукових установ;</a:t>
                      </a: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привабливість для залучення інвестицій, в т.ч. іноземних;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зосередження великої кількості закладів культури як національного, так і місцевого значення;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зосередження значної кількості кваліфікованих кадрів;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організація та проведення культурних, мистецьких, виставкових, спортивних заходів;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наявність об’єктів культурної спадщини;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високий культурно-освітній рівень населення в м. Києві;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ефективна співпраця з міжнародними закладами культури, мистецтва, освіти та науки тощо;</a:t>
                      </a:r>
                    </a:p>
                    <a:p>
                      <a:pPr marL="8890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uk-UA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впровадження нових технологій, передусім ІТ.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62756" marB="62756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85115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сильна залежність від стану економіки;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зменшення фінансування культурної сфери через інфляцію та девальвацію гривні;</a:t>
                      </a:r>
                      <a:endParaRPr lang="ru-RU" sz="1600" b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зношеність матеріально-технічної бази закладів та об’єктів галузі культури;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відсутність ефективної системи обліку, охорони й використання пам'яток історії та культури;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недостатній рівень захисту прав інтелектуальної власності, що створює перешкоди для комерційного розповсюдження національних фільмів, творів, музики та інше через практично не контрольований обіг контрафактної продукції, особливо в мережі Інтернет;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недорозвиненість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внутрішнього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ринку;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недосконалість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законодавчої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бази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сучасних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залучення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меценатів</a:t>
                      </a: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2756" marR="62756" marT="62756" marB="62756"/>
                </a:tc>
                <a:extLst>
                  <a:ext uri="{0D108BD9-81ED-4DB2-BD59-A6C34878D82A}">
                    <a16:rowId xmlns:a16="http://schemas.microsoft.com/office/drawing/2014/main" val="1918708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734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AA9C078-AC14-4DFB-B66E-E21B454DE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1434"/>
              </p:ext>
            </p:extLst>
          </p:nvPr>
        </p:nvGraphicFramePr>
        <p:xfrm>
          <a:off x="260350" y="752475"/>
          <a:ext cx="11671300" cy="560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4399">
                  <a:extLst>
                    <a:ext uri="{9D8B030D-6E8A-4147-A177-3AD203B41FA5}">
                      <a16:colId xmlns:a16="http://schemas.microsoft.com/office/drawing/2014/main" val="2962285648"/>
                    </a:ext>
                  </a:extLst>
                </a:gridCol>
                <a:gridCol w="5676901">
                  <a:extLst>
                    <a:ext uri="{9D8B030D-6E8A-4147-A177-3AD203B41FA5}">
                      <a16:colId xmlns:a16="http://schemas.microsoft.com/office/drawing/2014/main" val="3531336299"/>
                    </a:ext>
                  </a:extLst>
                </a:gridCol>
              </a:tblGrid>
              <a:tr h="629864">
                <a:tc>
                  <a:txBody>
                    <a:bodyPr/>
                    <a:lstStyle/>
                    <a:p>
                      <a:pPr marL="0" marR="2349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56" marR="62756" marT="62756" marB="62756"/>
                </a:tc>
                <a:tc>
                  <a:txBody>
                    <a:bodyPr/>
                    <a:lstStyle/>
                    <a:p>
                      <a:pPr marL="0" marR="23495" indent="45021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Загрози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56" marR="62756" marT="62756" marB="62756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61080"/>
                  </a:ext>
                </a:extLst>
              </a:tr>
              <a:tr h="4970836">
                <a:tc>
                  <a:txBody>
                    <a:bodyPr/>
                    <a:lstStyle/>
                    <a:p>
                      <a:pPr marL="88900" lvl="0" indent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зростання кількості замовників;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1968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розвиток і запровадження нових технологій, зокрема щодо персоналізованої реклами;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1968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активізація розвитку інтернет реклами;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1968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розширення співпраці з іноземними компаніями та вихід на нові ринки;</a:t>
                      </a:r>
                    </a:p>
                    <a:p>
                      <a:pPr marL="88900" lvl="0" indent="1968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85115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виведення на ринок нових видів творчої продукції (товарів, послуг);</a:t>
                      </a:r>
                      <a:endParaRPr lang="ru-RU" sz="1600" b="0" dirty="0">
                        <a:effectLst/>
                      </a:endParaRPr>
                    </a:p>
                    <a:p>
                      <a:pPr marL="88900" lvl="0" indent="1968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85115" algn="l"/>
                        </a:tabLst>
                      </a:pPr>
                      <a:r>
                        <a:rPr lang="uk-UA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розширення географії експорту продукції і послуг креативного спрямування, в т.ч. завдяки новим маршрутам культурного туризму;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1968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85115" algn="l"/>
                        </a:tabLst>
                      </a:pPr>
                      <a:r>
                        <a:rPr lang="uk-UA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активізація проектів державно-приватного партнерства у сфері мистецтва та спорту;</a:t>
                      </a:r>
                    </a:p>
                    <a:p>
                      <a:pPr marL="88900" lvl="0" indent="1968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85115" algn="l"/>
                        </a:tabLst>
                      </a:pPr>
                      <a:r>
                        <a:rPr lang="uk-UA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оновлення інфраструктури для спорту та відпочинку на основі сучасних технологій та матеріальної бази культурно-мистецьких закладів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88900" lvl="0" indent="1968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85115" algn="l"/>
                        </a:tabLst>
                      </a:pPr>
                      <a:r>
                        <a:rPr lang="uk-UA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 кількості нових креативних хабів;</a:t>
                      </a:r>
                    </a:p>
                    <a:p>
                      <a:pPr marL="88900" lvl="0" indent="1968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  <a:tab pos="285115" algn="l"/>
                        </a:tabLst>
                      </a:pP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резонансних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інноваційних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культурно-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мистецьких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фестивалів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62756" marB="62756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скорочення темпів економічного зростання та посилення нестабільності в країні;</a:t>
                      </a:r>
                      <a:endParaRPr lang="ru-RU" sz="1600" b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поява сильних конкурентів в інших регіонах країни;</a:t>
                      </a:r>
                      <a:endParaRPr lang="ru-RU" sz="1600" b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упорядкування об</a:t>
                      </a:r>
                      <a:r>
                        <a:rPr lang="ru-RU" sz="1600" b="0" dirty="0">
                          <a:effectLst/>
                        </a:rPr>
                        <a:t>’</a:t>
                      </a:r>
                      <a:r>
                        <a:rPr lang="uk-UA" sz="1600" b="0" dirty="0" err="1">
                          <a:effectLst/>
                        </a:rPr>
                        <a:t>єктів</a:t>
                      </a:r>
                      <a:r>
                        <a:rPr lang="uk-UA" sz="1600" b="0" dirty="0">
                          <a:effectLst/>
                        </a:rPr>
                        <a:t> зовнішньої реклами в м. Києві (скорочення площ розміщення реклами);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05105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зміни державного регулювання в оподаткуванні (тимчасовість податкових пільг, передбачених для суб’єктів театрального мистецтва тощо), фіскальному та/або митному режимі (стягнення митних платежів з операцій із поставки обладнання для театрів, виставкових центів та ін.);</a:t>
                      </a:r>
                      <a:endParaRPr lang="ru-RU" sz="1600" b="0" dirty="0"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29464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незахищеність інформаційного простору держави;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endParaRPr lang="uk-UA" sz="1600" b="0" dirty="0">
                        <a:effectLst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180340" algn="l"/>
                        </a:tabLst>
                      </a:pPr>
                      <a:endParaRPr lang="uk-UA" sz="1600" b="0" dirty="0">
                        <a:effectLst/>
                      </a:endParaRPr>
                    </a:p>
                  </a:txBody>
                  <a:tcPr marL="62756" marR="62756" marT="62756" marB="62756"/>
                </a:tc>
                <a:extLst>
                  <a:ext uri="{0D108BD9-81ED-4DB2-BD59-A6C34878D82A}">
                    <a16:rowId xmlns:a16="http://schemas.microsoft.com/office/drawing/2014/main" val="426510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52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0CCFE-1DBF-4B30-870E-BC2F22C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18255"/>
            <a:ext cx="10515600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solidFill>
                  <a:srgbClr val="0070C0"/>
                </a:solidFill>
                <a:latin typeface="+mn-lt"/>
              </a:rPr>
              <a:t>Напрями, які доцільно розглянути як смарт-спеціалізацію для м. Києва в процесі підприємницького відкриття:</a:t>
            </a:r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58BF4-A936-44EA-8400-B1CDF643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155032"/>
            <a:ext cx="4830678" cy="5422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</a:rPr>
              <a:t> </a:t>
            </a:r>
            <a:r>
              <a:rPr lang="uk-UA" sz="1900" b="1" dirty="0">
                <a:solidFill>
                  <a:srgbClr val="C00000"/>
                </a:solidFill>
              </a:rPr>
              <a:t>Креативні індустрії</a:t>
            </a:r>
            <a:r>
              <a:rPr lang="ru-RU" sz="1900" dirty="0"/>
              <a:t>: 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технології збереження та реставрації об’єктів культурної спадщини; 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розроблення інноваційних рішень для кіно- та телевізійної зйомки;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 технології демонстрації та захисту культурних та мистецьких об’єктів;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 сервісні інновації у туризмі; візуалізація та дизайн;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 цифровізація музейних колекцій;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 розвиток кінематографу; 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цифрові рішення для креативної індустрії;</a:t>
            </a:r>
            <a:endParaRPr lang="en-US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900" dirty="0"/>
              <a:t> наукові дослідження у сфері креативних індустрій на основі сучасних інформаційних та біотехнологій.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D54AD0-6D65-4C86-AD7A-8442881C6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91" r="8024" b="-2"/>
          <a:stretch/>
        </p:blipFill>
        <p:spPr>
          <a:xfrm>
            <a:off x="6095999" y="1690688"/>
            <a:ext cx="5818173" cy="41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214438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кутник 2"/>
          <p:cNvSpPr>
            <a:spLocks noChangeArrowheads="1"/>
          </p:cNvSpPr>
          <p:nvPr/>
        </p:nvSpPr>
        <p:spPr bwMode="auto">
          <a:xfrm>
            <a:off x="276225" y="252413"/>
            <a:ext cx="11815763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uk-UA" sz="2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Спеціалізація економіки м. Києва</a:t>
            </a:r>
          </a:p>
          <a:p>
            <a:pPr algn="ctr"/>
            <a:r>
              <a:rPr lang="uk-UA" sz="2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за питомою вагою </a:t>
            </a:r>
            <a:r>
              <a:rPr lang="uk-UA" sz="26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валової доданої вартості </a:t>
            </a:r>
            <a:r>
              <a:rPr lang="uk-UA" sz="2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секціями КВЕД,  2016 р.</a:t>
            </a:r>
            <a:endParaRPr lang="ru-RU" sz="2600" dirty="0">
              <a:latin typeface="Calibri" panose="020F050202020403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47740" y="1798320"/>
            <a:ext cx="3242310" cy="2352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A852E5-74FC-484B-8B6D-BC6ADA0A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6000" dirty="0"/>
          </a:p>
          <a:p>
            <a:pPr marL="0" indent="0" algn="ctr">
              <a:buNone/>
            </a:pPr>
            <a:r>
              <a:rPr lang="uk-UA" sz="6000" dirty="0">
                <a:solidFill>
                  <a:srgbClr val="0070C0"/>
                </a:solidFill>
              </a:rPr>
              <a:t>ДЯКУЮ  ЗА УВАГУ!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3AE945A9-9B2F-46E7-A43D-3D033DB6F497}"/>
              </a:ext>
            </a:extLst>
          </p:cNvPr>
          <p:cNvGraphicFramePr>
            <a:graphicFrameLocks noGrp="1"/>
          </p:cNvGraphicFramePr>
          <p:nvPr/>
        </p:nvGraphicFramePr>
        <p:xfrm>
          <a:off x="1223681" y="1615159"/>
          <a:ext cx="10071846" cy="4628625"/>
        </p:xfrm>
        <a:graphic>
          <a:graphicData uri="http://schemas.openxmlformats.org/drawingml/2006/table">
            <a:tbl>
              <a:tblPr firstRow="1" firstCol="1" bandRow="1"/>
              <a:tblGrid>
                <a:gridCol w="2983456">
                  <a:extLst>
                    <a:ext uri="{9D8B030D-6E8A-4147-A177-3AD203B41FA5}">
                      <a16:colId xmlns:a16="http://schemas.microsoft.com/office/drawing/2014/main" val="2956051073"/>
                    </a:ext>
                  </a:extLst>
                </a:gridCol>
                <a:gridCol w="965324">
                  <a:extLst>
                    <a:ext uri="{9D8B030D-6E8A-4147-A177-3AD203B41FA5}">
                      <a16:colId xmlns:a16="http://schemas.microsoft.com/office/drawing/2014/main" val="1747516608"/>
                    </a:ext>
                  </a:extLst>
                </a:gridCol>
                <a:gridCol w="965324">
                  <a:extLst>
                    <a:ext uri="{9D8B030D-6E8A-4147-A177-3AD203B41FA5}">
                      <a16:colId xmlns:a16="http://schemas.microsoft.com/office/drawing/2014/main" val="3177768005"/>
                    </a:ext>
                  </a:extLst>
                </a:gridCol>
                <a:gridCol w="965324">
                  <a:extLst>
                    <a:ext uri="{9D8B030D-6E8A-4147-A177-3AD203B41FA5}">
                      <a16:colId xmlns:a16="http://schemas.microsoft.com/office/drawing/2014/main" val="455340351"/>
                    </a:ext>
                  </a:extLst>
                </a:gridCol>
                <a:gridCol w="965324">
                  <a:extLst>
                    <a:ext uri="{9D8B030D-6E8A-4147-A177-3AD203B41FA5}">
                      <a16:colId xmlns:a16="http://schemas.microsoft.com/office/drawing/2014/main" val="59191285"/>
                    </a:ext>
                  </a:extLst>
                </a:gridCol>
                <a:gridCol w="965324">
                  <a:extLst>
                    <a:ext uri="{9D8B030D-6E8A-4147-A177-3AD203B41FA5}">
                      <a16:colId xmlns:a16="http://schemas.microsoft.com/office/drawing/2014/main" val="2888725222"/>
                    </a:ext>
                  </a:extLst>
                </a:gridCol>
                <a:gridCol w="973368">
                  <a:extLst>
                    <a:ext uri="{9D8B030D-6E8A-4147-A177-3AD203B41FA5}">
                      <a16:colId xmlns:a16="http://schemas.microsoft.com/office/drawing/2014/main" val="2569150275"/>
                    </a:ext>
                  </a:extLst>
                </a:gridCol>
                <a:gridCol w="1288402">
                  <a:extLst>
                    <a:ext uri="{9D8B030D-6E8A-4147-A177-3AD203B41FA5}">
                      <a16:colId xmlns:a16="http://schemas.microsoft.com/office/drawing/2014/main" val="1785634350"/>
                    </a:ext>
                  </a:extLst>
                </a:gridCol>
              </a:tblGrid>
              <a:tr h="7935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Київ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Коефіцієнт спеціалізації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Частка м.Києва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00371"/>
                  </a:ext>
                </a:extLst>
              </a:tr>
              <a:tr h="306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26552"/>
                  </a:ext>
                </a:extLst>
              </a:tr>
              <a:tr h="86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дослідників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урахуванням сумісників на кінець звітного року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63694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59392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28673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27008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45,5%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92126"/>
                  </a:ext>
                </a:extLst>
              </a:tr>
              <a:tr h="865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 наук (крім медичних та сільськогосподарських)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18461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16593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10364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9845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59,3%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79342"/>
                  </a:ext>
                </a:extLst>
              </a:tr>
              <a:tr h="306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технічних наук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26266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25715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35,2%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66269"/>
                  </a:ext>
                </a:extLst>
              </a:tr>
              <a:tr h="296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медичних наук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56,6%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26054"/>
                  </a:ext>
                </a:extLst>
              </a:tr>
              <a:tr h="570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сільськогосподарських наук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23,1%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626541"/>
                  </a:ext>
                </a:extLst>
              </a:tr>
              <a:tr h="296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суспільних наук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325786"/>
                  </a:ext>
                </a:extLst>
              </a:tr>
              <a:tr h="296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гуманітарних наук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63690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3FF3809-20EC-48DB-8684-C8601883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78" y="640250"/>
            <a:ext cx="8677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Спеціалізація наукового потенціалу міста Києва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B66220-241F-4D49-97DA-EF4902583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060" y="812255"/>
            <a:ext cx="10959548" cy="1664208"/>
          </a:xfrm>
        </p:spPr>
        <p:txBody>
          <a:bodyPr numCol="2"/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rgbClr val="002060"/>
                </a:solidFill>
              </a:rPr>
              <a:t>                                 Основні:      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FF0000"/>
                </a:solidFill>
              </a:rPr>
              <a:t>кількість зайнятих                                                          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FF0000"/>
                </a:solidFill>
              </a:rPr>
              <a:t>витрати на заробітну плату на 1 працівника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FF0000"/>
                </a:solidFill>
              </a:rPr>
              <a:t>інноваційна активність за видами інновацій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uk-UA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uk-UA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rgbClr val="002060"/>
                </a:solidFill>
              </a:rPr>
              <a:t>                            Додаткові: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0000"/>
                </a:solidFill>
              </a:rPr>
              <a:t>обсяг реалізованої продукції/послуг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0000"/>
                </a:solidFill>
              </a:rPr>
              <a:t>кількість підприємств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0000"/>
                </a:solidFill>
              </a:rPr>
              <a:t>обсяг валової доданої вартості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0000"/>
                </a:solidFill>
              </a:rPr>
              <a:t>обсяг експорту товарів/послуг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E6B386A-2DA7-4B7E-AB30-1FD4DBABBF58}"/>
              </a:ext>
            </a:extLst>
          </p:cNvPr>
          <p:cNvSpPr/>
          <p:nvPr/>
        </p:nvSpPr>
        <p:spPr>
          <a:xfrm>
            <a:off x="613611" y="3729180"/>
            <a:ext cx="111089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/>
                </a:solidFill>
              </a:rPr>
              <a:t>Порогові значення для визначення пріоритетних напрямів розвитку регіону</a:t>
            </a:r>
            <a:endParaRPr lang="en-US" b="1" dirty="0">
              <a:solidFill>
                <a:schemeClr val="accent1"/>
              </a:solidFill>
            </a:endParaRPr>
          </a:p>
          <a:p>
            <a:pPr marL="457200" indent="-457200" fontAlgn="auto">
              <a:buFont typeface="Wingdings" panose="05000000000000000000" pitchFamily="2" charset="2"/>
              <a:buChar char="Ø"/>
              <a:defRPr/>
            </a:pPr>
            <a:r>
              <a:rPr lang="uk-UA" dirty="0"/>
              <a:t>Спеціалізація за зайнятістю: </a:t>
            </a:r>
            <a:r>
              <a:rPr lang="uk-UA" b="1" dirty="0">
                <a:solidFill>
                  <a:schemeClr val="accent2"/>
                </a:solidFill>
              </a:rPr>
              <a:t>  </a:t>
            </a:r>
            <a:endParaRPr lang="en-US" b="1" dirty="0">
              <a:solidFill>
                <a:schemeClr val="accent2"/>
              </a:solidFill>
            </a:endParaRPr>
          </a:p>
          <a:p>
            <a:pPr fontAlgn="auto">
              <a:defRPr/>
            </a:pPr>
            <a:r>
              <a:rPr lang="en-US" b="1" dirty="0">
                <a:solidFill>
                  <a:srgbClr val="C00000"/>
                </a:solidFill>
              </a:rPr>
              <a:t>         </a:t>
            </a:r>
            <a:r>
              <a:rPr lang="uk-UA" b="1" dirty="0" err="1">
                <a:solidFill>
                  <a:srgbClr val="C00000"/>
                </a:solidFill>
              </a:rPr>
              <a:t>LQ</a:t>
            </a:r>
            <a:r>
              <a:rPr lang="uk-UA" b="1" baseline="-25000" dirty="0" err="1">
                <a:solidFill>
                  <a:srgbClr val="C00000"/>
                </a:solidFill>
              </a:rPr>
              <a:t>x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</a:t>
            </a:r>
            <a:r>
              <a:rPr lang="uk-UA" b="1" dirty="0">
                <a:solidFill>
                  <a:srgbClr val="C00000"/>
                </a:solidFill>
              </a:rPr>
              <a:t>&gt; 1,5,  </a:t>
            </a:r>
            <a:r>
              <a:rPr lang="uk-UA" b="1" dirty="0" err="1">
                <a:solidFill>
                  <a:srgbClr val="C00000"/>
                </a:solidFill>
              </a:rPr>
              <a:t>CM</a:t>
            </a:r>
            <a:r>
              <a:rPr lang="uk-UA" b="1" baseline="-25000" dirty="0" err="1">
                <a:solidFill>
                  <a:srgbClr val="C00000"/>
                </a:solidFill>
              </a:rPr>
              <a:t>x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=&gt; </a:t>
            </a:r>
            <a:r>
              <a:rPr lang="uk-UA" b="1" dirty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uk-UA" b="1" dirty="0">
                <a:solidFill>
                  <a:srgbClr val="C00000"/>
                </a:solidFill>
              </a:rPr>
              <a:t>5% для 3 із 5 років</a:t>
            </a:r>
            <a:r>
              <a:rPr lang="en-US" b="1" dirty="0">
                <a:solidFill>
                  <a:srgbClr val="C00000"/>
                </a:solidFill>
              </a:rPr>
              <a:t>&amp;</a:t>
            </a:r>
            <a:r>
              <a:rPr lang="uk-UA" b="1" dirty="0">
                <a:solidFill>
                  <a:srgbClr val="C00000"/>
                </a:solidFill>
              </a:rPr>
              <a:t>період</a:t>
            </a:r>
            <a:r>
              <a:rPr lang="uk-UA" b="1" dirty="0">
                <a:solidFill>
                  <a:schemeClr val="accent2"/>
                </a:solidFill>
              </a:rPr>
              <a:t>; </a:t>
            </a:r>
          </a:p>
          <a:p>
            <a:pPr marL="457200" indent="-457200" fontAlgn="auto">
              <a:buFont typeface="Wingdings" panose="05000000000000000000" pitchFamily="2" charset="2"/>
              <a:buChar char="Ø"/>
              <a:defRPr/>
            </a:pPr>
            <a:r>
              <a:rPr lang="uk-UA" dirty="0"/>
              <a:t>Спеціалізація за обсягом реалізованої продукції: </a:t>
            </a:r>
            <a:endParaRPr lang="en-US" dirty="0"/>
          </a:p>
          <a:p>
            <a:pPr fontAlgn="auto">
              <a:defRPr/>
            </a:pPr>
            <a:r>
              <a:rPr lang="en-US" b="1" dirty="0">
                <a:solidFill>
                  <a:schemeClr val="accent2"/>
                </a:solidFill>
              </a:rPr>
              <a:t>        </a:t>
            </a:r>
            <a:r>
              <a:rPr lang="uk-UA" b="1" dirty="0">
                <a:solidFill>
                  <a:schemeClr val="accent2"/>
                </a:solidFill>
              </a:rPr>
              <a:t> </a:t>
            </a:r>
            <a:r>
              <a:rPr lang="uk-UA" b="1" dirty="0" err="1">
                <a:solidFill>
                  <a:srgbClr val="C00000"/>
                </a:solidFill>
              </a:rPr>
              <a:t>LQ</a:t>
            </a:r>
            <a:r>
              <a:rPr lang="uk-UA" b="1" baseline="-25000" dirty="0" err="1">
                <a:solidFill>
                  <a:srgbClr val="C00000"/>
                </a:solidFill>
              </a:rPr>
              <a:t>x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</a:t>
            </a:r>
            <a:r>
              <a:rPr lang="uk-UA" b="1" dirty="0">
                <a:solidFill>
                  <a:srgbClr val="C00000"/>
                </a:solidFill>
              </a:rPr>
              <a:t>&gt; 1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uk-UA" b="1" dirty="0">
                <a:solidFill>
                  <a:srgbClr val="C00000"/>
                </a:solidFill>
              </a:rPr>
              <a:t>25, </a:t>
            </a:r>
            <a:r>
              <a:rPr lang="uk-UA" b="1" dirty="0" err="1">
                <a:solidFill>
                  <a:srgbClr val="C00000"/>
                </a:solidFill>
              </a:rPr>
              <a:t>CM</a:t>
            </a:r>
            <a:r>
              <a:rPr lang="uk-UA" b="1" baseline="-25000" dirty="0" err="1">
                <a:solidFill>
                  <a:srgbClr val="C00000"/>
                </a:solidFill>
              </a:rPr>
              <a:t>x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=&gt;</a:t>
            </a:r>
            <a:r>
              <a:rPr lang="uk-UA" b="1" dirty="0">
                <a:solidFill>
                  <a:srgbClr val="C00000"/>
                </a:solidFill>
              </a:rPr>
              <a:t> 0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uk-UA" b="1" dirty="0">
                <a:solidFill>
                  <a:srgbClr val="C00000"/>
                </a:solidFill>
              </a:rPr>
              <a:t>5% для 3 із 5 років </a:t>
            </a:r>
            <a:r>
              <a:rPr lang="en-US" b="1" dirty="0">
                <a:solidFill>
                  <a:srgbClr val="C00000"/>
                </a:solidFill>
              </a:rPr>
              <a:t>&amp;</a:t>
            </a:r>
            <a:r>
              <a:rPr lang="uk-UA" b="1" dirty="0">
                <a:solidFill>
                  <a:srgbClr val="C00000"/>
                </a:solidFill>
              </a:rPr>
              <a:t>період</a:t>
            </a:r>
            <a:r>
              <a:rPr lang="uk-UA" b="1" dirty="0">
                <a:solidFill>
                  <a:schemeClr val="accent2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uk-UA" dirty="0"/>
              <a:t>Витрати на заробітну плату  на 1 працівника  </a:t>
            </a:r>
            <a:r>
              <a:rPr lang="uk-UA" b="1" dirty="0">
                <a:solidFill>
                  <a:srgbClr val="C00000"/>
                </a:solidFill>
              </a:rPr>
              <a:t>-  0,9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% </a:t>
            </a:r>
            <a:r>
              <a:rPr lang="uk-UA" dirty="0"/>
              <a:t>відносно регіону та відносно виду економічної діяльності в країні</a:t>
            </a:r>
          </a:p>
          <a:p>
            <a:pPr>
              <a:defRPr/>
            </a:pPr>
            <a:endParaRPr lang="uk-UA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 до рекомендацій експертів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JRC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розробники та експерти можуть самостійно визначити порогові значення з урахуванням специфіки регіону !!!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37A3C1C-4A96-478E-AF83-B9E20CC9E2F3}"/>
              </a:ext>
            </a:extLst>
          </p:cNvPr>
          <p:cNvSpPr/>
          <p:nvPr/>
        </p:nvSpPr>
        <p:spPr>
          <a:xfrm>
            <a:off x="613610" y="61397"/>
            <a:ext cx="11578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</a:rPr>
              <a:t>МЕТОДОЛОГІЯ ОБ’ЄДНАНОГО ДОСЛІДНИЦЬКОГО ЦЕНТРУ ЄВРОПЕЙСЬКОЇ КОМІСІЇ</a:t>
            </a:r>
          </a:p>
          <a:p>
            <a:pPr algn="ctr" fontAlgn="t"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1"/>
                </a:solidFill>
              </a:rPr>
              <a:t>Показники для кількісного аналізу економічного та інноваційного потенціалу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F134A-3923-4010-BC02-86A22437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51" y="2496670"/>
            <a:ext cx="1483700" cy="46675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BC27D6-98BC-4D94-94EA-6B543F8F3834}"/>
              </a:ext>
            </a:extLst>
          </p:cNvPr>
          <p:cNvSpPr/>
          <p:nvPr/>
        </p:nvSpPr>
        <p:spPr>
          <a:xfrm>
            <a:off x="1422313" y="2984594"/>
            <a:ext cx="9445752" cy="82105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uk-UA" sz="1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ea typeface="Calibri" panose="020F0502020204030204" pitchFamily="34" charset="0"/>
              </a:rPr>
              <a:t>– кількість зайнятих  в ВЕД </a:t>
            </a:r>
            <a:r>
              <a:rPr lang="uk-UA" sz="1400" i="1" dirty="0">
                <a:solidFill>
                  <a:srgbClr val="000000"/>
                </a:solidFill>
                <a:ea typeface="Calibri" panose="020F0502020204030204" pitchFamily="34" charset="0"/>
              </a:rPr>
              <a:t>х </a:t>
            </a:r>
            <a:r>
              <a:rPr lang="uk-UA" sz="1400" dirty="0">
                <a:solidFill>
                  <a:srgbClr val="000000"/>
                </a:solidFill>
                <a:ea typeface="Calibri" panose="020F0502020204030204" pitchFamily="34" charset="0"/>
              </a:rPr>
              <a:t>в регіоні,</a:t>
            </a:r>
            <a:endParaRPr lang="ru-RU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ea typeface="Calibri" panose="020F0502020204030204" pitchFamily="34" charset="0"/>
              </a:rPr>
              <a:t>e – загальна кількість зайнятих в регіоні,</a:t>
            </a:r>
            <a:endParaRPr lang="en-US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err="1">
                <a:solidFill>
                  <a:srgbClr val="000000"/>
                </a:solidFill>
                <a:ea typeface="Calibri" panose="020F0502020204030204" pitchFamily="34" charset="0"/>
              </a:rPr>
              <a:t>E</a:t>
            </a:r>
            <a:r>
              <a:rPr lang="uk-UA" sz="1400" baseline="-25000" dirty="0" err="1">
                <a:solidFill>
                  <a:srgbClr val="000000"/>
                </a:solidFill>
                <a:ea typeface="Calibri" panose="020F0502020204030204" pitchFamily="34" charset="0"/>
              </a:rPr>
              <a:t>x</a:t>
            </a:r>
            <a:r>
              <a:rPr lang="uk-UA" sz="1400" dirty="0">
                <a:solidFill>
                  <a:srgbClr val="000000"/>
                </a:solidFill>
                <a:ea typeface="Calibri" panose="020F0502020204030204" pitchFamily="34" charset="0"/>
              </a:rPr>
              <a:t> – кількість зайнятих в ВЕД </a:t>
            </a:r>
            <a:r>
              <a:rPr lang="uk-UA" sz="1400" i="1" dirty="0">
                <a:solidFill>
                  <a:srgbClr val="000000"/>
                </a:solidFill>
                <a:ea typeface="Calibri" panose="020F0502020204030204" pitchFamily="34" charset="0"/>
              </a:rPr>
              <a:t>х</a:t>
            </a:r>
            <a:r>
              <a:rPr lang="uk-UA" sz="1400" dirty="0">
                <a:solidFill>
                  <a:srgbClr val="000000"/>
                </a:solidFill>
                <a:ea typeface="Calibri" panose="020F0502020204030204" pitchFamily="34" charset="0"/>
              </a:rPr>
              <a:t> в країні </a:t>
            </a:r>
            <a:endParaRPr lang="ru-RU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uk-UA" sz="1400" dirty="0">
                <a:ea typeface="Calibri" panose="020F0502020204030204" pitchFamily="34" charset="0"/>
              </a:rPr>
              <a:t>Е –загальна зайнятість в країні</a:t>
            </a:r>
            <a:endParaRPr lang="ru-RU" sz="1400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8EC446F-BD55-4452-91E1-72B08E9BD058}"/>
              </a:ext>
            </a:extLst>
          </p:cNvPr>
          <p:cNvSpPr/>
          <p:nvPr/>
        </p:nvSpPr>
        <p:spPr>
          <a:xfrm>
            <a:off x="2452581" y="2064971"/>
            <a:ext cx="2553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A24029E-8BEA-483C-9086-4AEFDF431705}"/>
              </a:ext>
            </a:extLst>
          </p:cNvPr>
          <p:cNvSpPr/>
          <p:nvPr/>
        </p:nvSpPr>
        <p:spPr>
          <a:xfrm>
            <a:off x="6408865" y="205880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A8B43C47-D318-49DD-A727-8501C2CC1FD4}"/>
                  </a:ext>
                </a:extLst>
              </p:cNvPr>
              <p:cNvSpPr/>
              <p:nvPr/>
            </p:nvSpPr>
            <p:spPr>
              <a:xfrm>
                <a:off x="6511327" y="2469249"/>
                <a:ext cx="1403397" cy="410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𝐶𝑀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8B43C47-D318-49DD-A727-8501C2CC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27" y="2469249"/>
                <a:ext cx="1403397" cy="410818"/>
              </a:xfrm>
              <a:prstGeom prst="rect">
                <a:avLst/>
              </a:prstGeom>
              <a:blipFill>
                <a:blip r:embed="rId3"/>
                <a:stretch>
                  <a:fillRect t="-140299" r="-47826" b="-2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87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194D59F4-B2BA-44CE-BFB5-B6BCF6A7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82292"/>
              </p:ext>
            </p:extLst>
          </p:nvPr>
        </p:nvGraphicFramePr>
        <p:xfrm>
          <a:off x="532264" y="579111"/>
          <a:ext cx="10972800" cy="6149795"/>
        </p:xfrm>
        <a:graphic>
          <a:graphicData uri="http://schemas.openxmlformats.org/drawingml/2006/table">
            <a:tbl>
              <a:tblPr/>
              <a:tblGrid>
                <a:gridCol w="5609229">
                  <a:extLst>
                    <a:ext uri="{9D8B030D-6E8A-4147-A177-3AD203B41FA5}">
                      <a16:colId xmlns:a16="http://schemas.microsoft.com/office/drawing/2014/main" val="2635233691"/>
                    </a:ext>
                  </a:extLst>
                </a:gridCol>
                <a:gridCol w="1773525">
                  <a:extLst>
                    <a:ext uri="{9D8B030D-6E8A-4147-A177-3AD203B41FA5}">
                      <a16:colId xmlns:a16="http://schemas.microsoft.com/office/drawing/2014/main" val="2614592049"/>
                    </a:ext>
                  </a:extLst>
                </a:gridCol>
                <a:gridCol w="1621311">
                  <a:extLst>
                    <a:ext uri="{9D8B030D-6E8A-4147-A177-3AD203B41FA5}">
                      <a16:colId xmlns:a16="http://schemas.microsoft.com/office/drawing/2014/main" val="3053630957"/>
                    </a:ext>
                  </a:extLst>
                </a:gridCol>
                <a:gridCol w="1968735">
                  <a:extLst>
                    <a:ext uri="{9D8B030D-6E8A-4147-A177-3AD203B41FA5}">
                      <a16:colId xmlns:a16="http://schemas.microsoft.com/office/drawing/2014/main" val="4087093740"/>
                    </a:ext>
                  </a:extLst>
                </a:gridCol>
              </a:tblGrid>
              <a:tr h="335450"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Критерій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Поріг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156210" indent="1778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вибраних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галузей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22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Частка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регіональної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зайнятості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26039"/>
                  </a:ext>
                </a:extLst>
              </a:tr>
              <a:tr h="378353">
                <a:tc>
                  <a:txBody>
                    <a:bodyPr/>
                    <a:lstStyle/>
                    <a:p>
                      <a:pPr marL="6794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Початкова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економічної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включених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аналіз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2760"/>
                  </a:ext>
                </a:extLst>
              </a:tr>
              <a:tr h="770609">
                <a:tc>
                  <a:txBody>
                    <a:bodyPr/>
                    <a:lstStyle/>
                    <a:p>
                      <a:pPr marL="46990" marR="2520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Зайнятість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6990" marR="252095" indent="17970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спеціалізації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6990" marR="252095" indent="17970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2545" marR="3937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1910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183277"/>
                  </a:ext>
                </a:extLst>
              </a:tr>
              <a:tr h="966737">
                <a:tc>
                  <a:txBody>
                    <a:bodyPr/>
                    <a:lstStyle/>
                    <a:p>
                      <a:pPr marL="46990" marR="2520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Обсяг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реалізованої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6990" marR="252095" indent="17970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спеціалізації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6990" marR="252095" indent="17970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Критична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6990" marR="252095" indent="17970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37465"/>
                  </a:ext>
                </a:extLst>
              </a:tr>
              <a:tr h="182225">
                <a:tc>
                  <a:txBody>
                    <a:bodyPr/>
                    <a:lstStyle/>
                    <a:p>
                      <a:pPr marL="25082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Зайнятість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&amp;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Обсяг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реалізованої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продукції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981671"/>
                  </a:ext>
                </a:extLst>
              </a:tr>
              <a:tr h="1162866">
                <a:tc>
                  <a:txBody>
                    <a:bodyPr/>
                    <a:lstStyle/>
                    <a:p>
                      <a:pPr marL="223520" marR="252095" indent="-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Динамічний аналіз - Зміна зайнятості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 marR="252095" indent="-641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регіону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 marR="252095" indent="-641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ВЕД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країні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 marR="252095" indent="-641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років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період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254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років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період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2545" marR="3937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31530"/>
                  </a:ext>
                </a:extLst>
              </a:tr>
              <a:tr h="1021495">
                <a:tc>
                  <a:txBody>
                    <a:bodyPr/>
                    <a:lstStyle/>
                    <a:p>
                      <a:pPr marL="46990" marR="2520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Динамічний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обсягів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реалізованої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продукції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регіону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 marR="480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ВЕД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країніі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 marR="480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 з 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років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період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254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років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період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2545" marR="3937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87757"/>
                  </a:ext>
                </a:extLst>
              </a:tr>
              <a:tr h="243009">
                <a:tc>
                  <a:txBody>
                    <a:bodyPr/>
                    <a:lstStyle/>
                    <a:p>
                      <a:pPr marL="46990" marR="2520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Зміна зайнятості &amp; Зміна обсягів реалізованої продукції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4282"/>
                  </a:ext>
                </a:extLst>
              </a:tr>
              <a:tr h="218730">
                <a:tc>
                  <a:txBody>
                    <a:bodyPr/>
                    <a:lstStyle/>
                    <a:p>
                      <a:pPr marL="46990" marR="2520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Статичний та динамічний аналіз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292" marR="56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495724"/>
                  </a:ext>
                </a:extLst>
              </a:tr>
            </a:tbl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350613C-7C07-45E8-B559-BE7FE3D86C00}"/>
              </a:ext>
            </a:extLst>
          </p:cNvPr>
          <p:cNvSpPr/>
          <p:nvPr/>
        </p:nvSpPr>
        <p:spPr>
          <a:xfrm>
            <a:off x="1160060" y="127128"/>
            <a:ext cx="9703558" cy="64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 економічного потенціалу: результати м. Києва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09040-364B-4692-BFF1-7A67F4DB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92609"/>
            <a:ext cx="11033760" cy="841248"/>
          </a:xfrm>
        </p:spPr>
        <p:txBody>
          <a:bodyPr>
            <a:normAutofit fontScale="90000"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Економічне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картографування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промисловості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м.Києва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обрані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види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розмір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бульбашки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питома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вага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економіці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м.Києва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обсягом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реалізованої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</a:rPr>
              <a:t>продукції</a:t>
            </a:r>
            <a:r>
              <a:rPr lang="ru-RU" sz="1200" dirty="0">
                <a:solidFill>
                  <a:sysClr val="windowText" lastClr="000000"/>
                </a:solidFill>
              </a:rPr>
              <a:t/>
            </a:r>
            <a:br>
              <a:rPr lang="ru-RU" sz="120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80CAB69-90F1-484E-8FAB-1AC7D2DEB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880" y="960327"/>
            <a:ext cx="9281160" cy="5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6F4100A-A712-42FD-B98F-B896B1BC8E2E}"/>
              </a:ext>
            </a:extLst>
          </p:cNvPr>
          <p:cNvSpPr/>
          <p:nvPr/>
        </p:nvSpPr>
        <p:spPr>
          <a:xfrm>
            <a:off x="244928" y="221724"/>
            <a:ext cx="117021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За результатами аналізу  економічного та інноваційного потенціалу </a:t>
            </a:r>
            <a:r>
              <a:rPr lang="uk-UA" sz="2000" b="1" dirty="0" err="1">
                <a:solidFill>
                  <a:srgbClr val="002060"/>
                </a:solidFill>
              </a:rPr>
              <a:t>м.Києва</a:t>
            </a:r>
            <a:r>
              <a:rPr lang="uk-UA" sz="2000" b="1" dirty="0">
                <a:solidFill>
                  <a:srgbClr val="002060"/>
                </a:solidFill>
              </a:rPr>
              <a:t> відібрано 8 видів економічної діяльності у </a:t>
            </a:r>
            <a:r>
              <a:rPr lang="uk-UA" sz="2000" b="1" u="sng" dirty="0">
                <a:solidFill>
                  <a:srgbClr val="002060"/>
                </a:solidFill>
              </a:rPr>
              <a:t>промисловості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олії та тваринних жирів (КВЕД 10.4). 	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молочних продуктів (КВЕД 10.5)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фармацевтичних препаратів і матеріалів (КВЕД 21.2).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Лиття металів (КВЕД 24.5).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зброї та боєприпасів (КВЕД 25.4).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електронних компонентів і плат (КВЕД 26.1).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інструментів і обладнання для вимірювання, дослідження та навігації; виробництво годинників (КВЕД 26.5).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Виробництво електродвигунів, генераторів, трансформаторів, </a:t>
            </a:r>
            <a:r>
              <a:rPr lang="uk-UA" b="1" dirty="0" err="1">
                <a:solidFill>
                  <a:srgbClr val="C00000"/>
                </a:solidFill>
              </a:rPr>
              <a:t>електророзподільчої</a:t>
            </a:r>
            <a:r>
              <a:rPr lang="uk-UA" b="1" dirty="0">
                <a:solidFill>
                  <a:srgbClr val="C00000"/>
                </a:solidFill>
              </a:rPr>
              <a:t> та контрольної апаратури (КВЕД 27.1). 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824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Місце для вмісту 9">
            <a:extLst>
              <a:ext uri="{FF2B5EF4-FFF2-40B4-BE49-F238E27FC236}">
                <a16:creationId xmlns:a16="http://schemas.microsoft.com/office/drawing/2014/main" id="{63CC3A2A-5898-48F7-A264-698EA094E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425593"/>
              </p:ext>
            </p:extLst>
          </p:nvPr>
        </p:nvGraphicFramePr>
        <p:xfrm>
          <a:off x="95534" y="403897"/>
          <a:ext cx="11996383" cy="6497022"/>
        </p:xfrm>
        <a:graphic>
          <a:graphicData uri="http://schemas.openxmlformats.org/drawingml/2006/table">
            <a:tbl>
              <a:tblPr/>
              <a:tblGrid>
                <a:gridCol w="7143466">
                  <a:extLst>
                    <a:ext uri="{9D8B030D-6E8A-4147-A177-3AD203B41FA5}">
                      <a16:colId xmlns:a16="http://schemas.microsoft.com/office/drawing/2014/main" val="26538356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2220961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110940707"/>
                    </a:ext>
                  </a:extLst>
                </a:gridCol>
                <a:gridCol w="1823967">
                  <a:extLst>
                    <a:ext uri="{9D8B030D-6E8A-4147-A177-3AD203B41FA5}">
                      <a16:colId xmlns:a16="http://schemas.microsoft.com/office/drawing/2014/main" val="3954703543"/>
                    </a:ext>
                  </a:extLst>
                </a:gridCol>
              </a:tblGrid>
              <a:tr h="302685">
                <a:tc>
                  <a:txBody>
                    <a:bodyPr/>
                    <a:lstStyle/>
                    <a:p>
                      <a:pPr marL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Критерій</a:t>
                      </a:r>
                      <a:endParaRPr lang="uk-UA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315" marR="1085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Поріг</a:t>
                      </a:r>
                      <a:endParaRPr lang="uk-UA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203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вибраних галузей</a:t>
                      </a:r>
                      <a:endParaRPr lang="uk-UA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22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050" b="1" noProof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Частка регіональної зайнятості</a:t>
                      </a:r>
                      <a:endParaRPr lang="uk-UA" sz="10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08504"/>
                  </a:ext>
                </a:extLst>
              </a:tr>
              <a:tr h="203062">
                <a:tc>
                  <a:txBody>
                    <a:bodyPr/>
                    <a:lstStyle/>
                    <a:p>
                      <a:pPr marL="6794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Початкова кількість ВЕД, включених у аналіз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00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638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28257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79143"/>
                  </a:ext>
                </a:extLst>
              </a:tr>
              <a:tr h="858728">
                <a:tc>
                  <a:txBody>
                    <a:bodyPr/>
                    <a:lstStyle/>
                    <a:p>
                      <a:pPr marL="46990" marR="480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Статичний аналіз – Зайнятість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 спеціалізації 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Критична маса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32,7%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583424"/>
                  </a:ext>
                </a:extLst>
              </a:tr>
              <a:tr h="858728">
                <a:tc>
                  <a:txBody>
                    <a:bodyPr/>
                    <a:lstStyle/>
                    <a:p>
                      <a:pPr marL="46990" marR="480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Статичний аналіз – Обсяг реалізованих послуг 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 спеціалізації 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Критична маса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1,25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20,09%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60600"/>
                  </a:ext>
                </a:extLst>
              </a:tr>
              <a:tr h="203062">
                <a:tc>
                  <a:txBody>
                    <a:bodyPr/>
                    <a:lstStyle/>
                    <a:p>
                      <a:pPr marL="6794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Зайнятість &amp; Обсяг реалізованих послуг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15,92%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81385"/>
                  </a:ext>
                </a:extLst>
              </a:tr>
              <a:tr h="858728">
                <a:tc>
                  <a:txBody>
                    <a:bodyPr/>
                    <a:lstStyle/>
                    <a:p>
                      <a:pPr marL="223520" marR="252095" indent="-6413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Динамічний аналіз - Зміна зайнятості 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регіону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сукупних послуг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років &amp; період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років &amp; період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74501"/>
                  </a:ext>
                </a:extLst>
              </a:tr>
              <a:tr h="858728">
                <a:tc>
                  <a:txBody>
                    <a:bodyPr/>
                    <a:lstStyle/>
                    <a:p>
                      <a:pPr marR="23241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Динамічний аналіз – Зміна обсягів  реалізованої продукції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регіону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сукупних послуг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23520" marR="480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років &amp; період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років &amp; період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56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16,02%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654536"/>
                  </a:ext>
                </a:extLst>
              </a:tr>
              <a:tr h="203062">
                <a:tc>
                  <a:txBody>
                    <a:bodyPr/>
                    <a:lstStyle/>
                    <a:p>
                      <a:pPr marR="23241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Зміна зайнятості &amp; Зміна обсягів реалізованих послуг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6,72%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609637"/>
                  </a:ext>
                </a:extLst>
              </a:tr>
              <a:tr h="203062">
                <a:tc>
                  <a:txBody>
                    <a:bodyPr/>
                    <a:lstStyle/>
                    <a:p>
                      <a:pPr marR="11366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Статистичний та динамічний аналіз за показниками кількості зайнятих та обсягів реалізованих послуг 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05832"/>
                  </a:ext>
                </a:extLst>
              </a:tr>
              <a:tr h="858728">
                <a:tc>
                  <a:txBody>
                    <a:bodyPr/>
                    <a:lstStyle/>
                    <a:p>
                      <a:pPr marR="1136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Статичний аналіз середньої заробітної плати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13665" indent="2247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регіону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13665" indent="2247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сукупних послуг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13665" indent="2247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29,85%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000000"/>
                  </a:ext>
                </a:extLst>
              </a:tr>
              <a:tr h="894036">
                <a:tc>
                  <a:txBody>
                    <a:bodyPr/>
                    <a:lstStyle/>
                    <a:p>
                      <a:pPr marR="11366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Динамічний аналіз середньої заробітної  плати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13665" indent="2247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регіону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13665" indent="2247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Щодо сукупних послуг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R="113665" indent="19875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Обидва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 з 5 років &amp; період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з 5 років &amp; період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uk-UA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10,32%</a:t>
                      </a:r>
                      <a:endParaRPr lang="uk-UA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537" marR="40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30947"/>
                  </a:ext>
                </a:extLst>
              </a:tr>
            </a:tbl>
          </a:graphicData>
        </a:graphic>
      </p:graphicFrame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8C0DB40-F6DD-4727-8E98-C03067A6FCAC}"/>
              </a:ext>
            </a:extLst>
          </p:cNvPr>
          <p:cNvSpPr/>
          <p:nvPr/>
        </p:nvSpPr>
        <p:spPr>
          <a:xfrm>
            <a:off x="95534" y="0"/>
            <a:ext cx="11996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Відображення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економічного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потенціалу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сфери послуг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 м.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Києві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91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3071</Words>
  <Application>Microsoft Office PowerPoint</Application>
  <PresentationFormat>Широкоэкранный</PresentationFormat>
  <Paragraphs>610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等线</vt:lpstr>
      <vt:lpstr>Times New Roman</vt:lpstr>
      <vt:lpstr>Wingdings</vt:lpstr>
      <vt:lpstr>1_Тема Office</vt:lpstr>
      <vt:lpstr>Тема Office</vt:lpstr>
      <vt:lpstr>НАЦІОНАЛЬНА АКАДЕМІЯ НАУК УКРАЇНИ Інститут економіки та прогнозування  </vt:lpstr>
      <vt:lpstr>Структура економіки східноєвропейських столиць</vt:lpstr>
      <vt:lpstr>Презентация PowerPoint</vt:lpstr>
      <vt:lpstr>Презентация PowerPoint</vt:lpstr>
      <vt:lpstr>Презентация PowerPoint</vt:lpstr>
      <vt:lpstr>Презентация PowerPoint</vt:lpstr>
      <vt:lpstr>Економічне картографування промисловості м.Києва (обрані види діяльності) розмір бульбашки - питома вага діяльності в економіці м.Києва за обсягом реалізованої продукції </vt:lpstr>
      <vt:lpstr>Презентация PowerPoint</vt:lpstr>
      <vt:lpstr>Презентация PowerPoint</vt:lpstr>
      <vt:lpstr>За результатами аналізу економічного потенціалу сфери послуг відібрано 8 видів економічної діяльності</vt:lpstr>
      <vt:lpstr>Елементи процесу підприємницького відкриття</vt:lpstr>
      <vt:lpstr>Панельна дискусія № 1  «Роль інформаційно-комунікаційних технологій в розвитку SMART-CITY» представники ініціативи Київ Смарт Сіті, місцевих ІТ компаній, Київського ІТ кластеру, Асоціації міст України.  </vt:lpstr>
      <vt:lpstr>Панельна дискусія № 2  «Розвиток промисловості м. Києва» представники ряду підприємств м.Києва</vt:lpstr>
      <vt:lpstr>Панельна дискусія № 3  «Креативні індустрії як напрям соціально-економічного розвитку м. Києва» представники сфери культури</vt:lpstr>
      <vt:lpstr>Анкетування експертів, представників бізнесу, органів влади щодо напрямів смарт-спеціалізації м. Києва </vt:lpstr>
      <vt:lpstr>Презентация PowerPoint</vt:lpstr>
      <vt:lpstr>Презентация PowerPoint</vt:lpstr>
      <vt:lpstr>Презентация PowerPoint</vt:lpstr>
      <vt:lpstr>SWOT-аналіз фармацевтики у м. Києві</vt:lpstr>
      <vt:lpstr>Презентация PowerPoint</vt:lpstr>
      <vt:lpstr>Напрями, які доцільно розглянути як смарт-спеціалізацію для м. Києва в процесі підприємницького відкриття:</vt:lpstr>
      <vt:lpstr>ІНФОРМАЦІЙНО-КОМУНІКАЦІЙНІ ТЕХНОЛОГІЇ</vt:lpstr>
      <vt:lpstr>SWOT-аналіз напряму ІКТ м. Києва </vt:lpstr>
      <vt:lpstr>Презентация PowerPoint</vt:lpstr>
      <vt:lpstr>Напрями, які доцільно розглянути як смарт-спеціалізацію для м. Києва в процесі підприємницького відкриття: </vt:lpstr>
      <vt:lpstr>КРЕАТИВНІ ІНДУСТРІЇ</vt:lpstr>
      <vt:lpstr>SWOT-аналіз креативної індустрії м.Києва</vt:lpstr>
      <vt:lpstr>Презентация PowerPoint</vt:lpstr>
      <vt:lpstr>Напрями, які доцільно розглянути як смарт-спеціалізацію для м. Києва в процесі підприємницького відкриття: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НАУК УКРАЇНИ Інститут економіки та прогнозування</dc:title>
  <dc:creator>Юлия Рыжкова</dc:creator>
  <cp:lastModifiedBy>Мохонько Вікторія Олександрівна</cp:lastModifiedBy>
  <cp:revision>50</cp:revision>
  <dcterms:created xsi:type="dcterms:W3CDTF">2019-08-16T06:59:33Z</dcterms:created>
  <dcterms:modified xsi:type="dcterms:W3CDTF">2019-11-29T13:28:55Z</dcterms:modified>
</cp:coreProperties>
</file>